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6" r:id="rId1"/>
  </p:sldMasterIdLst>
  <p:sldIdLst>
    <p:sldId id="256" r:id="rId2"/>
    <p:sldId id="308" r:id="rId3"/>
    <p:sldId id="313" r:id="rId4"/>
    <p:sldId id="320" r:id="rId5"/>
    <p:sldId id="321" r:id="rId6"/>
    <p:sldId id="322" r:id="rId7"/>
    <p:sldId id="294" r:id="rId8"/>
    <p:sldId id="326" r:id="rId9"/>
    <p:sldId id="325" r:id="rId10"/>
    <p:sldId id="299" r:id="rId11"/>
    <p:sldId id="327" r:id="rId12"/>
    <p:sldId id="324" r:id="rId13"/>
    <p:sldId id="298" r:id="rId14"/>
    <p:sldId id="328" r:id="rId15"/>
    <p:sldId id="329" r:id="rId16"/>
    <p:sldId id="330" r:id="rId17"/>
    <p:sldId id="331" r:id="rId18"/>
    <p:sldId id="332" r:id="rId19"/>
    <p:sldId id="333" r:id="rId20"/>
    <p:sldId id="335" r:id="rId21"/>
    <p:sldId id="336" r:id="rId22"/>
    <p:sldId id="337" r:id="rId23"/>
    <p:sldId id="338" r:id="rId24"/>
    <p:sldId id="300" r:id="rId25"/>
    <p:sldId id="323" r:id="rId26"/>
    <p:sldId id="334" r:id="rId27"/>
    <p:sldId id="319" r:id="rId28"/>
    <p:sldId id="310" r:id="rId29"/>
    <p:sldId id="292" r:id="rId30"/>
    <p:sldId id="312" r:id="rId31"/>
    <p:sldId id="311" r:id="rId32"/>
    <p:sldId id="293" r:id="rId33"/>
    <p:sldId id="295" r:id="rId34"/>
    <p:sldId id="339" r:id="rId35"/>
    <p:sldId id="340" r:id="rId36"/>
    <p:sldId id="341" r:id="rId37"/>
    <p:sldId id="342" r:id="rId38"/>
    <p:sldId id="307" r:id="rId39"/>
    <p:sldId id="315" r:id="rId40"/>
    <p:sldId id="301" r:id="rId41"/>
    <p:sldId id="317" r:id="rId42"/>
    <p:sldId id="290" r:id="rId4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566" autoAdjust="0"/>
    <p:restoredTop sz="94660"/>
  </p:normalViewPr>
  <p:slideViewPr>
    <p:cSldViewPr snapToGrid="0">
      <p:cViewPr varScale="1">
        <p:scale>
          <a:sx n="113" d="100"/>
          <a:sy n="113" d="100"/>
        </p:scale>
        <p:origin x="366"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tr-TR"/>
              <a:t>Asıl başlık stilini düzenlemek için tıklayın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5923F103-BC34-4FE4-A40E-EDDEECFDA5D0}" type="datetimeFigureOut">
              <a:rPr lang="en-US" smtClean="0"/>
              <a:pPr/>
              <a:t>3/25/2024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070230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tr-TR"/>
              <a:t>Asıl başlık stilini düzenlemek için tıklayın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smtClean="0"/>
              <a:t>3/25/2024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658960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F34E6425-0181-43F2-84FC-787E803FD2F8}" type="datetimeFigureOut">
              <a:rPr lang="en-US" smtClean="0"/>
              <a:t>3/25/2024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25848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smtClean="0"/>
              <a:t>3/25/2024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77891295"/>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smtClean="0"/>
              <a:t>3/25/2024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28318819"/>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smtClean="0"/>
              <a:t>3/25/2024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359328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smtClean="0"/>
              <a:t>3/25/2024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022133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tr-TR"/>
              <a:t>Asıl başlık stilini düzenlemek için tıklayın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4"/>
          <p:cNvSpPr>
            <a:spLocks noGrp="1"/>
          </p:cNvSpPr>
          <p:nvPr>
            <p:ph type="dt" sz="half" idx="10"/>
          </p:nvPr>
        </p:nvSpPr>
        <p:spPr/>
        <p:txBody>
          <a:bodyPr/>
          <a:lstStyle/>
          <a:p>
            <a:fld id="{76E86A4C-8E40-4F87-A4F0-01A0687C5742}" type="datetimeFigureOut">
              <a:rPr lang="en-US" smtClean="0"/>
              <a:t>3/25/2024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59904266"/>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4"/>
          <p:cNvSpPr>
            <a:spLocks noGrp="1"/>
          </p:cNvSpPr>
          <p:nvPr>
            <p:ph type="dt" sz="half" idx="10"/>
          </p:nvPr>
        </p:nvSpPr>
        <p:spPr/>
        <p:txBody>
          <a:bodyPr/>
          <a:lstStyle/>
          <a:p>
            <a:fld id="{35E72C73-2D91-4E12-BA25-F0AA0C03599B}" type="datetimeFigureOut">
              <a:rPr lang="en-US" smtClean="0"/>
              <a:t>3/25/2024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530153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2BE451C3-0FF4-47C4-B829-773ADF60F88C}" type="datetimeFigureOut">
              <a:rPr lang="en-US" smtClean="0"/>
              <a:t>3/25/2024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51645492"/>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tr-TR"/>
              <a:t>Asıl başlık stilini düzenlemek için tıklayın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2BE451C3-0FF4-47C4-B829-773ADF60F88C}" type="datetimeFigureOut">
              <a:rPr lang="en-US" smtClean="0"/>
              <a:t>3/25/2024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943766120"/>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tr-TR"/>
              <a:t>Asıl başlık stilini düzenlemek için tıklayın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a:t>Asıl metin stillerini düzenle</a:t>
            </a:r>
          </a:p>
        </p:txBody>
      </p:sp>
      <p:sp>
        <p:nvSpPr>
          <p:cNvPr id="5" name="Date Placeholder 4"/>
          <p:cNvSpPr>
            <a:spLocks noGrp="1"/>
          </p:cNvSpPr>
          <p:nvPr>
            <p:ph type="dt" sz="half" idx="10"/>
          </p:nvPr>
        </p:nvSpPr>
        <p:spPr/>
        <p:txBody>
          <a:bodyPr/>
          <a:lstStyle/>
          <a:p>
            <a:fld id="{2BE451C3-0FF4-47C4-B829-773ADF60F88C}" type="datetimeFigureOut">
              <a:rPr lang="en-US" smtClean="0"/>
              <a:t>3/25/2024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40226146"/>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tr-TR"/>
              <a:t>Asıl başlık stilini düzenlemek için tıklayın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a:t>Asıl metin stillerini düzenle</a:t>
            </a:r>
          </a:p>
        </p:txBody>
      </p:sp>
      <p:sp>
        <p:nvSpPr>
          <p:cNvPr id="5" name="Date Placeholder 4"/>
          <p:cNvSpPr>
            <a:spLocks noGrp="1"/>
          </p:cNvSpPr>
          <p:nvPr>
            <p:ph type="dt" sz="half" idx="10"/>
          </p:nvPr>
        </p:nvSpPr>
        <p:spPr/>
        <p:txBody>
          <a:bodyPr/>
          <a:lstStyle/>
          <a:p>
            <a:fld id="{2BE451C3-0FF4-47C4-B829-773ADF60F88C}" type="datetimeFigureOut">
              <a:rPr lang="en-US" smtClean="0"/>
              <a:t>3/25/2024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644811339"/>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tr-TR"/>
              <a:t>Asıl başlık stilini düzenlemek için tıklayın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a:t>Asıl metin stillerini düzenle</a:t>
            </a:r>
          </a:p>
        </p:txBody>
      </p:sp>
      <p:sp>
        <p:nvSpPr>
          <p:cNvPr id="5" name="Date Placeholder 4"/>
          <p:cNvSpPr>
            <a:spLocks noGrp="1"/>
          </p:cNvSpPr>
          <p:nvPr>
            <p:ph type="dt" sz="half" idx="10"/>
          </p:nvPr>
        </p:nvSpPr>
        <p:spPr/>
        <p:txBody>
          <a:bodyPr/>
          <a:lstStyle/>
          <a:p>
            <a:fld id="{2BE451C3-0FF4-47C4-B829-773ADF60F88C}" type="datetimeFigureOut">
              <a:rPr lang="en-US" smtClean="0"/>
              <a:t>3/25/2024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53746130"/>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ncho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3086D93-FCAC-47E0-A2EE-787E62CA814C}" type="datetimeFigureOut">
              <a:rPr lang="en-US" smtClean="0"/>
              <a:t>3/25/2024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222383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CDA879A6-0FD0-4734-A311-86BFCA472E6E}" type="datetimeFigureOut">
              <a:rPr lang="en-US" smtClean="0"/>
              <a:t>3/25/2024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511690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8">
            <a:alphaModFix amt="20000"/>
            <a:lum/>
          </a:blip>
          <a:srcRect/>
          <a:stretch>
            <a:fillRect/>
          </a:stretch>
        </a:blipFill>
        <a:effectLst/>
      </p:bgPr>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2BE451C3-0FF4-47C4-B829-773ADF60F88C}" type="datetimeFigureOut">
              <a:rPr lang="en-US" smtClean="0"/>
              <a:t>3/25/2024</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6061211"/>
      </p:ext>
    </p:extLst>
  </p:cSld>
  <p:clrMap bg1="lt1" tx1="dk1" bg2="lt2" tx2="dk2" accent1="accent1" accent2="accent2" accent3="accent3" accent4="accent4" accent5="accent5" accent6="accent6" hlink="hlink" folHlink="folHlink"/>
  <p:sldLayoutIdLst>
    <p:sldLayoutId id="2147483847" r:id="rId1"/>
    <p:sldLayoutId id="2147483848" r:id="rId2"/>
    <p:sldLayoutId id="2147483849" r:id="rId3"/>
    <p:sldLayoutId id="2147483850" r:id="rId4"/>
    <p:sldLayoutId id="2147483851" r:id="rId5"/>
    <p:sldLayoutId id="2147483852" r:id="rId6"/>
    <p:sldLayoutId id="2147483853" r:id="rId7"/>
    <p:sldLayoutId id="2147483854" r:id="rId8"/>
    <p:sldLayoutId id="2147483855" r:id="rId9"/>
    <p:sldLayoutId id="2147483856" r:id="rId10"/>
    <p:sldLayoutId id="2147483857" r:id="rId11"/>
    <p:sldLayoutId id="2147483858" r:id="rId12"/>
    <p:sldLayoutId id="2147483859" r:id="rId13"/>
    <p:sldLayoutId id="2147483860" r:id="rId14"/>
    <p:sldLayoutId id="2147483861" r:id="rId15"/>
    <p:sldLayoutId id="2147483862" r:id="rId16"/>
  </p:sldLayoutIdLst>
  <p:hf sldNum="0" hdr="0" ftr="0" dt="0"/>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hyperlink" Target="https://oidb.mu.edu.tr/tr"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s://oidb.mu.edu.tr/tr/dokuman" TargetMode="External"/><Relationship Id="rId2" Type="http://schemas.openxmlformats.org/officeDocument/2006/relationships/hyperlink" Target="https://oidb.mu.edu.tr/tr/yonetmelikler-2912" TargetMode="Externa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0000"/>
            <a:lum/>
          </a:blip>
          <a:srcRect/>
          <a:stretch>
            <a:fillRect/>
          </a:stretch>
        </a:blipFill>
        <a:effectLst/>
      </p:bgPr>
    </p:bg>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3D59AFC0-287B-42EE-89FF-2F1CAB0C9D26}"/>
              </a:ext>
            </a:extLst>
          </p:cNvPr>
          <p:cNvSpPr>
            <a:spLocks noGrp="1"/>
          </p:cNvSpPr>
          <p:nvPr>
            <p:ph type="ctrTitle"/>
          </p:nvPr>
        </p:nvSpPr>
        <p:spPr>
          <a:xfrm>
            <a:off x="1638300" y="847899"/>
            <a:ext cx="9529233" cy="4056611"/>
          </a:xfrm>
        </p:spPr>
        <p:txBody>
          <a:bodyPr>
            <a:noAutofit/>
          </a:bodyPr>
          <a:lstStyle/>
          <a:p>
            <a:pPr algn="ctr"/>
            <a:r>
              <a:rPr lang="tr-TR" sz="6000" dirty="0">
                <a:latin typeface="Tahoma" panose="020B0604030504040204" pitchFamily="34" charset="0"/>
                <a:ea typeface="Tahoma" panose="020B0604030504040204" pitchFamily="34" charset="0"/>
                <a:cs typeface="Tahoma" panose="020B0604030504040204" pitchFamily="34" charset="0"/>
              </a:rPr>
              <a:t>ÖĞRENCİ İŞLERİ MEVZUATI VE UYGULAMALARI EĞİTİMİ</a:t>
            </a:r>
            <a:endParaRPr lang="tr-TR" sz="6000" b="1" dirty="0">
              <a:latin typeface="Tahoma" panose="020B0604030504040204" pitchFamily="34" charset="0"/>
              <a:ea typeface="Tahoma" panose="020B0604030504040204" pitchFamily="34" charset="0"/>
              <a:cs typeface="Tahoma" panose="020B0604030504040204" pitchFamily="34" charset="0"/>
            </a:endParaRPr>
          </a:p>
        </p:txBody>
      </p:sp>
      <p:sp>
        <p:nvSpPr>
          <p:cNvPr id="3" name="Alt Başlık 2">
            <a:extLst>
              <a:ext uri="{FF2B5EF4-FFF2-40B4-BE49-F238E27FC236}">
                <a16:creationId xmlns:a16="http://schemas.microsoft.com/office/drawing/2014/main" id="{750F1905-00CA-4357-9631-92C9E3D4BD8B}"/>
              </a:ext>
            </a:extLst>
          </p:cNvPr>
          <p:cNvSpPr>
            <a:spLocks noGrp="1"/>
          </p:cNvSpPr>
          <p:nvPr>
            <p:ph type="subTitle" idx="1"/>
          </p:nvPr>
        </p:nvSpPr>
        <p:spPr>
          <a:xfrm>
            <a:off x="1638299" y="5226267"/>
            <a:ext cx="8915399" cy="1126283"/>
          </a:xfrm>
        </p:spPr>
        <p:txBody>
          <a:bodyPr>
            <a:normAutofit/>
          </a:bodyPr>
          <a:lstStyle/>
          <a:p>
            <a:pPr algn="ctr"/>
            <a:r>
              <a:rPr lang="tr-TR" sz="3200" b="1" dirty="0"/>
              <a:t>25.03.2024</a:t>
            </a:r>
          </a:p>
        </p:txBody>
      </p:sp>
    </p:spTree>
    <p:extLst>
      <p:ext uri="{BB962C8B-B14F-4D97-AF65-F5344CB8AC3E}">
        <p14:creationId xmlns:p14="http://schemas.microsoft.com/office/powerpoint/2010/main" val="6751799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a:extLst>
              <a:ext uri="{FF2B5EF4-FFF2-40B4-BE49-F238E27FC236}">
                <a16:creationId xmlns:a16="http://schemas.microsoft.com/office/drawing/2014/main" id="{43043CAD-93DA-44F6-9762-0420CEC956D1}"/>
              </a:ext>
            </a:extLst>
          </p:cNvPr>
          <p:cNvPicPr>
            <a:picLocks noChangeAspect="1"/>
          </p:cNvPicPr>
          <p:nvPr/>
        </p:nvPicPr>
        <p:blipFill>
          <a:blip r:embed="rId2"/>
          <a:stretch>
            <a:fillRect/>
          </a:stretch>
        </p:blipFill>
        <p:spPr>
          <a:xfrm>
            <a:off x="1646559" y="501666"/>
            <a:ext cx="8898881" cy="6013538"/>
          </a:xfrm>
          <a:prstGeom prst="rect">
            <a:avLst/>
          </a:prstGeom>
        </p:spPr>
      </p:pic>
    </p:spTree>
    <p:extLst>
      <p:ext uri="{BB962C8B-B14F-4D97-AF65-F5344CB8AC3E}">
        <p14:creationId xmlns:p14="http://schemas.microsoft.com/office/powerpoint/2010/main" val="4160302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00B6B31-126A-4F61-8869-EB4AECC74925}"/>
              </a:ext>
            </a:extLst>
          </p:cNvPr>
          <p:cNvSpPr>
            <a:spLocks noGrp="1"/>
          </p:cNvSpPr>
          <p:nvPr>
            <p:ph type="title"/>
          </p:nvPr>
        </p:nvSpPr>
        <p:spPr>
          <a:xfrm>
            <a:off x="1651001" y="624110"/>
            <a:ext cx="10253132" cy="1509490"/>
          </a:xfrm>
        </p:spPr>
        <p:txBody>
          <a:bodyPr>
            <a:normAutofit fontScale="90000"/>
          </a:bodyPr>
          <a:lstStyle/>
          <a:p>
            <a:r>
              <a:rPr lang="tr-TR" dirty="0"/>
              <a:t>Öğrenci İşleri Daire Başkanlığı Şube Müdürlük Görevleri ve İş Süreçlerine </a:t>
            </a:r>
            <a:r>
              <a:rPr lang="tr-TR" dirty="0">
                <a:hlinkClick r:id="rId2"/>
              </a:rPr>
              <a:t>https://oidb.mu.edu.tr/tr</a:t>
            </a:r>
            <a:r>
              <a:rPr lang="tr-TR" dirty="0"/>
              <a:t> İç Kontrol menüsünden ulaşabilirsiniz.</a:t>
            </a:r>
          </a:p>
        </p:txBody>
      </p:sp>
      <p:pic>
        <p:nvPicPr>
          <p:cNvPr id="5" name="İçerik Yer Tutucusu 4">
            <a:extLst>
              <a:ext uri="{FF2B5EF4-FFF2-40B4-BE49-F238E27FC236}">
                <a16:creationId xmlns:a16="http://schemas.microsoft.com/office/drawing/2014/main" id="{66792EDD-95FE-41C2-BCA4-E956950AC002}"/>
              </a:ext>
            </a:extLst>
          </p:cNvPr>
          <p:cNvPicPr>
            <a:picLocks noGrp="1" noChangeAspect="1"/>
          </p:cNvPicPr>
          <p:nvPr>
            <p:ph idx="1"/>
          </p:nvPr>
        </p:nvPicPr>
        <p:blipFill>
          <a:blip r:embed="rId3"/>
          <a:stretch>
            <a:fillRect/>
          </a:stretch>
        </p:blipFill>
        <p:spPr>
          <a:xfrm>
            <a:off x="1651001" y="2133599"/>
            <a:ext cx="9118599" cy="4258733"/>
          </a:xfrm>
        </p:spPr>
      </p:pic>
    </p:spTree>
    <p:extLst>
      <p:ext uri="{BB962C8B-B14F-4D97-AF65-F5344CB8AC3E}">
        <p14:creationId xmlns:p14="http://schemas.microsoft.com/office/powerpoint/2010/main" val="12199248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2F629CB-C49A-4433-9F67-F2BCBCC8274E}"/>
              </a:ext>
            </a:extLst>
          </p:cNvPr>
          <p:cNvSpPr>
            <a:spLocks noGrp="1"/>
          </p:cNvSpPr>
          <p:nvPr>
            <p:ph type="title"/>
          </p:nvPr>
        </p:nvSpPr>
        <p:spPr>
          <a:xfrm>
            <a:off x="1620000" y="648000"/>
            <a:ext cx="8911687" cy="622799"/>
          </a:xfrm>
        </p:spPr>
        <p:txBody>
          <a:bodyPr>
            <a:normAutofit fontScale="90000"/>
          </a:bodyPr>
          <a:lstStyle/>
          <a:p>
            <a:r>
              <a:rPr lang="tr-TR" b="1" dirty="0">
                <a:latin typeface="Times New Roman" panose="02020603050405020304" pitchFamily="18" charset="0"/>
                <a:cs typeface="Times New Roman" panose="02020603050405020304" pitchFamily="18" charset="0"/>
              </a:rPr>
              <a:t>Kayıt işlemleri</a:t>
            </a:r>
          </a:p>
        </p:txBody>
      </p:sp>
      <p:sp>
        <p:nvSpPr>
          <p:cNvPr id="3" name="İçerik Yer Tutucusu 2">
            <a:extLst>
              <a:ext uri="{FF2B5EF4-FFF2-40B4-BE49-F238E27FC236}">
                <a16:creationId xmlns:a16="http://schemas.microsoft.com/office/drawing/2014/main" id="{DE59D8D5-5109-48ED-AA75-282A6ABE9CA9}"/>
              </a:ext>
            </a:extLst>
          </p:cNvPr>
          <p:cNvSpPr>
            <a:spLocks noGrp="1"/>
          </p:cNvSpPr>
          <p:nvPr>
            <p:ph idx="1"/>
          </p:nvPr>
        </p:nvSpPr>
        <p:spPr>
          <a:xfrm>
            <a:off x="1619999" y="1335397"/>
            <a:ext cx="9153295" cy="4664313"/>
          </a:xfrm>
        </p:spPr>
        <p:txBody>
          <a:bodyPr>
            <a:normAutofit/>
          </a:bodyPr>
          <a:lstStyle/>
          <a:p>
            <a:r>
              <a:rPr lang="tr-TR" sz="2200" dirty="0">
                <a:latin typeface="Times New Roman" panose="02020603050405020304" pitchFamily="18" charset="0"/>
                <a:cs typeface="Times New Roman" panose="02020603050405020304" pitchFamily="18" charset="0"/>
              </a:rPr>
              <a:t>İlk kayıt işlemleri akademik takvimde belirtilen tarihlerde yüz yüze veya e- devlet üzerinden yapılır.</a:t>
            </a:r>
          </a:p>
          <a:p>
            <a:r>
              <a:rPr lang="tr-TR" sz="2200" dirty="0">
                <a:latin typeface="Times New Roman" panose="02020603050405020304" pitchFamily="18" charset="0"/>
                <a:cs typeface="Times New Roman" panose="02020603050405020304" pitchFamily="18" charset="0"/>
              </a:rPr>
              <a:t>Kayıt için, Ölçme Seçme ve Yerleştirme Merkezi Başkanlığının her yıl yayınladığı </a:t>
            </a:r>
            <a:r>
              <a:rPr lang="tr-TR" sz="2200" b="1" dirty="0">
                <a:latin typeface="Times New Roman" panose="02020603050405020304" pitchFamily="18" charset="0"/>
                <a:cs typeface="Times New Roman" panose="02020603050405020304" pitchFamily="18" charset="0"/>
              </a:rPr>
              <a:t>Yükseköğretim Programları ve Kontenjanları Kılavuzundaki</a:t>
            </a:r>
            <a:r>
              <a:rPr lang="tr-TR" sz="2200" dirty="0">
                <a:latin typeface="Times New Roman" panose="02020603050405020304" pitchFamily="18" charset="0"/>
                <a:cs typeface="Times New Roman" panose="02020603050405020304" pitchFamily="18" charset="0"/>
              </a:rPr>
              <a:t> belgeler ile Rektörlük tarafından belirlenen belgeler istenir.</a:t>
            </a:r>
          </a:p>
          <a:p>
            <a:r>
              <a:rPr lang="tr-TR" sz="2200" dirty="0">
                <a:latin typeface="Times New Roman" panose="02020603050405020304" pitchFamily="18" charset="0"/>
                <a:cs typeface="Times New Roman" panose="02020603050405020304" pitchFamily="18" charset="0"/>
              </a:rPr>
              <a:t>Aynı anda örgün iki ön lisans veya iki lisans programına devam edilmez. Belirtilen düzeyde yükseköğretim kurumunda kayıtlı olduğu anlaşılanların, belgelerinde eksiklik veya tahrifat bulunanların kayıtları yapılmaz; yapılmış olsa bile iptal edilir.</a:t>
            </a:r>
          </a:p>
          <a:p>
            <a:r>
              <a:rPr lang="tr-TR" sz="2200" dirty="0">
                <a:latin typeface="Times New Roman" panose="02020603050405020304" pitchFamily="18" charset="0"/>
                <a:cs typeface="Times New Roman" panose="02020603050405020304" pitchFamily="18" charset="0"/>
              </a:rPr>
              <a:t>Üniversitede ilk kayıt sürecini başlatan ve akademik takvimde belirtilen kayıt tarihleri arasında kayıt hakkından vazgeçen öğrencinin kayıt iptali yapılır.</a:t>
            </a:r>
          </a:p>
        </p:txBody>
      </p:sp>
    </p:spTree>
    <p:extLst>
      <p:ext uri="{BB962C8B-B14F-4D97-AF65-F5344CB8AC3E}">
        <p14:creationId xmlns:p14="http://schemas.microsoft.com/office/powerpoint/2010/main" val="26426303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416370F-6C96-43DD-8CCB-7B72798B3512}"/>
              </a:ext>
            </a:extLst>
          </p:cNvPr>
          <p:cNvSpPr>
            <a:spLocks noGrp="1"/>
          </p:cNvSpPr>
          <p:nvPr>
            <p:ph type="title"/>
          </p:nvPr>
        </p:nvSpPr>
        <p:spPr>
          <a:xfrm>
            <a:off x="1620000" y="624110"/>
            <a:ext cx="8911687" cy="672675"/>
          </a:xfrm>
        </p:spPr>
        <p:txBody>
          <a:bodyPr>
            <a:normAutofit/>
          </a:bodyPr>
          <a:lstStyle/>
          <a:p>
            <a:r>
              <a:rPr lang="tr-TR" sz="3200" b="1" dirty="0">
                <a:latin typeface="Times New Roman" panose="02020603050405020304" pitchFamily="18" charset="0"/>
                <a:cs typeface="Times New Roman" panose="02020603050405020304" pitchFamily="18" charset="0"/>
              </a:rPr>
              <a:t>Geçici kayıt</a:t>
            </a:r>
          </a:p>
        </p:txBody>
      </p:sp>
      <p:sp>
        <p:nvSpPr>
          <p:cNvPr id="3" name="İçerik Yer Tutucusu 2">
            <a:extLst>
              <a:ext uri="{FF2B5EF4-FFF2-40B4-BE49-F238E27FC236}">
                <a16:creationId xmlns:a16="http://schemas.microsoft.com/office/drawing/2014/main" id="{7CB4EFFD-31D9-4911-A2EB-6965668BA402}"/>
              </a:ext>
            </a:extLst>
          </p:cNvPr>
          <p:cNvSpPr>
            <a:spLocks noGrp="1"/>
          </p:cNvSpPr>
          <p:nvPr>
            <p:ph idx="1"/>
          </p:nvPr>
        </p:nvSpPr>
        <p:spPr>
          <a:xfrm>
            <a:off x="1620000" y="1296785"/>
            <a:ext cx="8915400" cy="5203768"/>
          </a:xfrm>
        </p:spPr>
        <p:txBody>
          <a:bodyPr>
            <a:noAutofit/>
          </a:bodyPr>
          <a:lstStyle/>
          <a:p>
            <a:r>
              <a:rPr lang="tr-TR" sz="2200" b="1" dirty="0">
                <a:latin typeface="Times New Roman" panose="02020603050405020304" pitchFamily="18" charset="0"/>
                <a:cs typeface="Times New Roman" panose="02020603050405020304" pitchFamily="18" charset="0"/>
              </a:rPr>
              <a:t>Ortaöğretim kurumlarında, ön lisans programında veya lisans programlarında mezun aşamasında olup staj, bütünleme veya tek ders sınavına girecek adayların da kayıt tarihlerde geçici kayıtları yapılır. </a:t>
            </a:r>
          </a:p>
          <a:p>
            <a:r>
              <a:rPr lang="tr-TR" sz="2200" dirty="0">
                <a:latin typeface="Times New Roman" panose="02020603050405020304" pitchFamily="18" charset="0"/>
                <a:cs typeface="Times New Roman" panose="02020603050405020304" pitchFamily="18" charset="0"/>
              </a:rPr>
              <a:t>Geçici kaydı yapılan adayların mezun olduklarına ilişkin belgelerini, ÖSYM Tercih Kılavuzunda belirtilen tarihe kadar ibraz etmeleri halinde asıl kayıtları yapılır.</a:t>
            </a:r>
          </a:p>
          <a:p>
            <a:r>
              <a:rPr lang="tr-TR" sz="2200" dirty="0">
                <a:latin typeface="Times New Roman" panose="02020603050405020304" pitchFamily="18" charset="0"/>
                <a:cs typeface="Times New Roman" panose="02020603050405020304" pitchFamily="18" charset="0"/>
              </a:rPr>
              <a:t>Mezun olduklarını belgelemeyenlerin geçici kayıtları silinir ve bu durumda olup belirlenen tarihlerde geçici kayıtlarını yaptırmayan adayların kayıtları yapılmaz.</a:t>
            </a:r>
          </a:p>
        </p:txBody>
      </p:sp>
    </p:spTree>
    <p:extLst>
      <p:ext uri="{BB962C8B-B14F-4D97-AF65-F5344CB8AC3E}">
        <p14:creationId xmlns:p14="http://schemas.microsoft.com/office/powerpoint/2010/main" val="10516641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0C2378D-D533-4F21-BE95-45F07FFA0707}"/>
              </a:ext>
            </a:extLst>
          </p:cNvPr>
          <p:cNvSpPr>
            <a:spLocks noGrp="1"/>
          </p:cNvSpPr>
          <p:nvPr>
            <p:ph type="title"/>
          </p:nvPr>
        </p:nvSpPr>
        <p:spPr>
          <a:xfrm>
            <a:off x="1620000" y="648000"/>
            <a:ext cx="8911687" cy="622799"/>
          </a:xfrm>
        </p:spPr>
        <p:txBody>
          <a:bodyPr>
            <a:normAutofit fontScale="90000"/>
          </a:bodyPr>
          <a:lstStyle/>
          <a:p>
            <a:r>
              <a:rPr lang="tr-TR" b="1" dirty="0">
                <a:latin typeface="Times New Roman" panose="02020603050405020304" pitchFamily="18" charset="0"/>
                <a:cs typeface="Times New Roman" panose="02020603050405020304" pitchFamily="18" charset="0"/>
              </a:rPr>
              <a:t>Mazeret Kayıtları</a:t>
            </a:r>
          </a:p>
        </p:txBody>
      </p:sp>
      <p:sp>
        <p:nvSpPr>
          <p:cNvPr id="3" name="İçerik Yer Tutucusu 2">
            <a:extLst>
              <a:ext uri="{FF2B5EF4-FFF2-40B4-BE49-F238E27FC236}">
                <a16:creationId xmlns:a16="http://schemas.microsoft.com/office/drawing/2014/main" id="{83DD0074-ABEF-4474-B216-3218DEA1A69F}"/>
              </a:ext>
            </a:extLst>
          </p:cNvPr>
          <p:cNvSpPr>
            <a:spLocks noGrp="1"/>
          </p:cNvSpPr>
          <p:nvPr>
            <p:ph idx="1"/>
          </p:nvPr>
        </p:nvSpPr>
        <p:spPr>
          <a:xfrm>
            <a:off x="1620000" y="1379913"/>
            <a:ext cx="8915400" cy="4987636"/>
          </a:xfrm>
        </p:spPr>
        <p:txBody>
          <a:bodyPr>
            <a:noAutofit/>
          </a:bodyPr>
          <a:lstStyle/>
          <a:p>
            <a:pPr>
              <a:lnSpc>
                <a:spcPct val="107000"/>
              </a:lnSpc>
              <a:spcAft>
                <a:spcPts val="800"/>
              </a:spcAft>
            </a:pPr>
            <a:r>
              <a:rPr lang="tr-TR" sz="2000" dirty="0">
                <a:latin typeface="Times New Roman" panose="02020603050405020304" pitchFamily="18" charset="0"/>
                <a:ea typeface="Calibri" panose="020F0502020204030204" pitchFamily="34" charset="0"/>
                <a:cs typeface="Times New Roman" panose="02020603050405020304" pitchFamily="18" charset="0"/>
              </a:rPr>
              <a:t>K</a:t>
            </a:r>
            <a:r>
              <a:rPr lang="tr-TR" sz="2000" dirty="0">
                <a:effectLst/>
                <a:latin typeface="Times New Roman" panose="02020603050405020304" pitchFamily="18" charset="0"/>
                <a:ea typeface="Calibri" panose="020F0502020204030204" pitchFamily="34" charset="0"/>
                <a:cs typeface="Times New Roman" panose="02020603050405020304" pitchFamily="18" charset="0"/>
              </a:rPr>
              <a:t>ayıt tarihlerinde kayıt yaptıramayan adaylar YÖK tarafından mazeret kayıt hakkı verilmesi halinde kayıt yaptırabilir.</a:t>
            </a:r>
          </a:p>
          <a:p>
            <a:pPr>
              <a:lnSpc>
                <a:spcPct val="107000"/>
              </a:lnSpc>
              <a:spcAft>
                <a:spcPts val="800"/>
              </a:spcAft>
            </a:pPr>
            <a:r>
              <a:rPr lang="tr-TR" sz="2000" dirty="0">
                <a:effectLst/>
                <a:latin typeface="Times New Roman" panose="02020603050405020304" pitchFamily="18" charset="0"/>
                <a:ea typeface="Calibri" panose="020F0502020204030204" pitchFamily="34" charset="0"/>
                <a:cs typeface="Times New Roman" panose="02020603050405020304" pitchFamily="18" charset="0"/>
              </a:rPr>
              <a:t>Mazeret kayıt tarihleri YÖK tarafından belirlenir ve ilan edilir. </a:t>
            </a:r>
            <a:r>
              <a:rPr lang="tr-TR" sz="2000" dirty="0">
                <a:latin typeface="Times New Roman" panose="02020603050405020304" pitchFamily="18" charset="0"/>
                <a:ea typeface="Calibri" panose="020F0502020204030204" pitchFamily="34" charset="0"/>
                <a:cs typeface="Times New Roman" panose="02020603050405020304" pitchFamily="18" charset="0"/>
              </a:rPr>
              <a:t>Mazereti </a:t>
            </a:r>
            <a:r>
              <a:rPr lang="tr-TR" sz="2000" dirty="0">
                <a:effectLst/>
                <a:latin typeface="Times New Roman" panose="02020603050405020304" pitchFamily="18" charset="0"/>
                <a:ea typeface="Calibri" panose="020F0502020204030204" pitchFamily="34" charset="0"/>
                <a:cs typeface="Times New Roman" panose="02020603050405020304" pitchFamily="18" charset="0"/>
              </a:rPr>
              <a:t>dekanlık/müdürlük tarafından kabul edilen adaylar mazeret kaydı yapabilir. Mazeret kayıt süresi sonunda kesinlikle kayıt yapılamaz. </a:t>
            </a:r>
          </a:p>
          <a:p>
            <a:pPr>
              <a:lnSpc>
                <a:spcPct val="107000"/>
              </a:lnSpc>
              <a:spcAft>
                <a:spcPts val="800"/>
              </a:spcAft>
            </a:pPr>
            <a:r>
              <a:rPr lang="tr-TR" sz="2000" b="1" dirty="0">
                <a:effectLst/>
                <a:latin typeface="Times New Roman" panose="02020603050405020304" pitchFamily="18" charset="0"/>
                <a:ea typeface="Calibri" panose="020F0502020204030204" pitchFamily="34" charset="0"/>
                <a:cs typeface="Times New Roman" panose="02020603050405020304" pitchFamily="18" charset="0"/>
              </a:rPr>
              <a:t>DGS ile yerleşen ön lisans programında mezun aşamasında olup staj, bütünleme veya tek ders sınavına girecek adaylar, YÖK tarafından belirlenen mazeret kayıt tarihlerinde mazeret kaydı yapabilir.</a:t>
            </a:r>
            <a:endParaRPr lang="tr-TR"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tr-TR" sz="2000" dirty="0">
                <a:effectLst/>
                <a:latin typeface="Times New Roman" panose="02020603050405020304" pitchFamily="18" charset="0"/>
                <a:ea typeface="Calibri" panose="020F0502020204030204" pitchFamily="34" charset="0"/>
                <a:cs typeface="Times New Roman" panose="02020603050405020304" pitchFamily="18" charset="0"/>
              </a:rPr>
              <a:t>Mazeret kayıt tarihleri için YÖK duyuruları ile üniversitemiz duyuruları takip edilmelidir.</a:t>
            </a:r>
          </a:p>
        </p:txBody>
      </p:sp>
    </p:spTree>
    <p:extLst>
      <p:ext uri="{BB962C8B-B14F-4D97-AF65-F5344CB8AC3E}">
        <p14:creationId xmlns:p14="http://schemas.microsoft.com/office/powerpoint/2010/main" val="38640162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0000"/>
            <a:lum/>
          </a:blip>
          <a:srcRect/>
          <a:stretch>
            <a:fillRect/>
          </a:stretch>
        </a:blip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5C69670D-5BFD-43E8-B79D-676323E8A41C}"/>
              </a:ext>
            </a:extLst>
          </p:cNvPr>
          <p:cNvSpPr>
            <a:spLocks noGrp="1"/>
          </p:cNvSpPr>
          <p:nvPr>
            <p:ph idx="1"/>
          </p:nvPr>
        </p:nvSpPr>
        <p:spPr>
          <a:xfrm>
            <a:off x="1620000" y="1651819"/>
            <a:ext cx="9896769" cy="4146898"/>
          </a:xfrm>
        </p:spPr>
        <p:txBody>
          <a:bodyPr>
            <a:noAutofit/>
          </a:bodyPr>
          <a:lstStyle/>
          <a:p>
            <a:pPr marL="0" indent="0">
              <a:buNone/>
            </a:pPr>
            <a:r>
              <a:rPr lang="tr-TR" sz="3600" dirty="0">
                <a:latin typeface="Times New Roman" panose="02020603050405020304" pitchFamily="18" charset="0"/>
                <a:cs typeface="Times New Roman" panose="02020603050405020304" pitchFamily="18" charset="0"/>
              </a:rPr>
              <a:t>Haftalık ders programları ve kullanılan derslikler kayıt haftasından  önce </a:t>
            </a:r>
            <a:r>
              <a:rPr lang="tr-TR" sz="3600" dirty="0" err="1">
                <a:latin typeface="Times New Roman" panose="02020603050405020304" pitchFamily="18" charset="0"/>
                <a:cs typeface="Times New Roman" panose="02020603050405020304" pitchFamily="18" charset="0"/>
              </a:rPr>
              <a:t>OBS’ye</a:t>
            </a:r>
            <a:r>
              <a:rPr lang="tr-TR" sz="3600" dirty="0">
                <a:latin typeface="Times New Roman" panose="02020603050405020304" pitchFamily="18" charset="0"/>
                <a:cs typeface="Times New Roman" panose="02020603050405020304" pitchFamily="18" charset="0"/>
              </a:rPr>
              <a:t> işlenmelidir. </a:t>
            </a:r>
          </a:p>
          <a:p>
            <a:pPr marL="0" indent="0">
              <a:buNone/>
            </a:pPr>
            <a:r>
              <a:rPr lang="tr-TR" sz="3600" dirty="0">
                <a:latin typeface="Times New Roman" panose="02020603050405020304" pitchFamily="18" charset="0"/>
                <a:cs typeface="Times New Roman" panose="02020603050405020304" pitchFamily="18" charset="0"/>
              </a:rPr>
              <a:t>Kayıt yenileme ve ders kayıtları başladıktan sonra haftalık ders programı kesinlikle değiştirilmemelidir. </a:t>
            </a:r>
            <a:br>
              <a:rPr lang="tr-TR" sz="3600" dirty="0">
                <a:latin typeface="Times New Roman" panose="02020603050405020304" pitchFamily="18" charset="0"/>
                <a:cs typeface="Times New Roman" panose="02020603050405020304" pitchFamily="18" charset="0"/>
              </a:rPr>
            </a:br>
            <a:br>
              <a:rPr lang="tr-TR" sz="3600" dirty="0">
                <a:latin typeface="Times New Roman" panose="02020603050405020304" pitchFamily="18" charset="0"/>
                <a:cs typeface="Times New Roman" panose="02020603050405020304" pitchFamily="18" charset="0"/>
              </a:rPr>
            </a:br>
            <a:r>
              <a:rPr lang="tr-TR" sz="3600" dirty="0">
                <a:latin typeface="Times New Roman" panose="02020603050405020304" pitchFamily="18" charset="0"/>
                <a:cs typeface="Times New Roman" panose="02020603050405020304" pitchFamily="18" charset="0"/>
              </a:rPr>
              <a:t>Ders kaydı çakışma kontrolü </a:t>
            </a:r>
            <a:r>
              <a:rPr lang="tr-TR" sz="3600" dirty="0" err="1">
                <a:latin typeface="Times New Roman" panose="02020603050405020304" pitchFamily="18" charset="0"/>
                <a:cs typeface="Times New Roman" panose="02020603050405020304" pitchFamily="18" charset="0"/>
              </a:rPr>
              <a:t>OBS’de</a:t>
            </a:r>
            <a:r>
              <a:rPr lang="tr-TR" sz="3600" dirty="0">
                <a:latin typeface="Times New Roman" panose="02020603050405020304" pitchFamily="18" charset="0"/>
                <a:cs typeface="Times New Roman" panose="02020603050405020304" pitchFamily="18" charset="0"/>
              </a:rPr>
              <a:t> </a:t>
            </a:r>
            <a:r>
              <a:rPr lang="tr-TR" sz="3600" b="1" dirty="0">
                <a:latin typeface="Times New Roman" panose="02020603050405020304" pitchFamily="18" charset="0"/>
                <a:cs typeface="Times New Roman" panose="02020603050405020304" pitchFamily="18" charset="0"/>
              </a:rPr>
              <a:t>devre dışı bırakılmamalıdır.</a:t>
            </a:r>
          </a:p>
        </p:txBody>
      </p:sp>
      <p:sp>
        <p:nvSpPr>
          <p:cNvPr id="4" name="Başlık 1">
            <a:extLst>
              <a:ext uri="{FF2B5EF4-FFF2-40B4-BE49-F238E27FC236}">
                <a16:creationId xmlns:a16="http://schemas.microsoft.com/office/drawing/2014/main" id="{B2DADEDD-471F-426A-8611-322E84B2753A}"/>
              </a:ext>
            </a:extLst>
          </p:cNvPr>
          <p:cNvSpPr>
            <a:spLocks noGrp="1"/>
          </p:cNvSpPr>
          <p:nvPr>
            <p:ph type="title"/>
          </p:nvPr>
        </p:nvSpPr>
        <p:spPr>
          <a:xfrm>
            <a:off x="1620000" y="648000"/>
            <a:ext cx="8911687" cy="572923"/>
          </a:xfrm>
        </p:spPr>
        <p:txBody>
          <a:bodyPr>
            <a:normAutofit fontScale="90000"/>
          </a:bodyPr>
          <a:lstStyle/>
          <a:p>
            <a:r>
              <a:rPr lang="tr-TR" b="1" dirty="0">
                <a:latin typeface="Times New Roman" panose="02020603050405020304" pitchFamily="18" charset="0"/>
                <a:cs typeface="Times New Roman" panose="02020603050405020304" pitchFamily="18" charset="0"/>
              </a:rPr>
              <a:t>Haftalık Ders Programları</a:t>
            </a:r>
          </a:p>
        </p:txBody>
      </p:sp>
    </p:spTree>
    <p:extLst>
      <p:ext uri="{BB962C8B-B14F-4D97-AF65-F5344CB8AC3E}">
        <p14:creationId xmlns:p14="http://schemas.microsoft.com/office/powerpoint/2010/main" val="9851339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6776931-E20A-4EB4-A855-EA82743A632F}"/>
              </a:ext>
            </a:extLst>
          </p:cNvPr>
          <p:cNvSpPr>
            <a:spLocks noGrp="1"/>
          </p:cNvSpPr>
          <p:nvPr>
            <p:ph type="title"/>
          </p:nvPr>
        </p:nvSpPr>
        <p:spPr>
          <a:xfrm>
            <a:off x="1620000" y="648000"/>
            <a:ext cx="8911687" cy="572923"/>
          </a:xfrm>
        </p:spPr>
        <p:txBody>
          <a:bodyPr>
            <a:normAutofit fontScale="90000"/>
          </a:bodyPr>
          <a:lstStyle/>
          <a:p>
            <a:r>
              <a:rPr lang="tr-TR" b="1" dirty="0">
                <a:latin typeface="Times New Roman" panose="02020603050405020304" pitchFamily="18" charset="0"/>
                <a:cs typeface="Times New Roman" panose="02020603050405020304" pitchFamily="18" charset="0"/>
              </a:rPr>
              <a:t>Kayıt yenileme ve ders kayıtları</a:t>
            </a:r>
          </a:p>
        </p:txBody>
      </p:sp>
      <p:sp>
        <p:nvSpPr>
          <p:cNvPr id="3" name="İçerik Yer Tutucusu 2">
            <a:extLst>
              <a:ext uri="{FF2B5EF4-FFF2-40B4-BE49-F238E27FC236}">
                <a16:creationId xmlns:a16="http://schemas.microsoft.com/office/drawing/2014/main" id="{8843E156-087B-4B25-814F-F266E4B57294}"/>
              </a:ext>
            </a:extLst>
          </p:cNvPr>
          <p:cNvSpPr>
            <a:spLocks noGrp="1"/>
          </p:cNvSpPr>
          <p:nvPr>
            <p:ph idx="1"/>
          </p:nvPr>
        </p:nvSpPr>
        <p:spPr>
          <a:xfrm>
            <a:off x="1620000" y="1197033"/>
            <a:ext cx="8915400" cy="5370022"/>
          </a:xfrm>
        </p:spPr>
        <p:txBody>
          <a:bodyPr>
            <a:noAutofit/>
          </a:bodyPr>
          <a:lstStyle/>
          <a:p>
            <a:pPr>
              <a:lnSpc>
                <a:spcPct val="107000"/>
              </a:lnSpc>
              <a:spcBef>
                <a:spcPts val="600"/>
              </a:spcBef>
            </a:pPr>
            <a:r>
              <a:rPr lang="tr-TR" dirty="0">
                <a:effectLst/>
                <a:latin typeface="Times New Roman" panose="02020603050405020304" pitchFamily="18" charset="0"/>
                <a:ea typeface="Calibri" panose="020F0502020204030204" pitchFamily="34" charset="0"/>
                <a:cs typeface="Times New Roman" panose="02020603050405020304" pitchFamily="18" charset="0"/>
              </a:rPr>
              <a:t>Kayıt yenileme ve ders kayıtları akademik takvimde ilan edilen süreler içinde yapılır.</a:t>
            </a:r>
          </a:p>
          <a:p>
            <a:pPr>
              <a:lnSpc>
                <a:spcPct val="107000"/>
              </a:lnSpc>
              <a:spcBef>
                <a:spcPts val="600"/>
              </a:spcBef>
            </a:pPr>
            <a:r>
              <a:rPr lang="tr-TR" dirty="0">
                <a:latin typeface="Times New Roman" panose="02020603050405020304" pitchFamily="18" charset="0"/>
                <a:ea typeface="Calibri" panose="020F0502020204030204" pitchFamily="34" charset="0"/>
                <a:cs typeface="Times New Roman" panose="02020603050405020304" pitchFamily="18" charset="0"/>
              </a:rPr>
              <a:t>Ö</a:t>
            </a:r>
            <a:r>
              <a:rPr lang="tr-TR" dirty="0">
                <a:effectLst/>
                <a:latin typeface="Times New Roman" panose="02020603050405020304" pitchFamily="18" charset="0"/>
                <a:ea typeface="Calibri" panose="020F0502020204030204" pitchFamily="34" charset="0"/>
                <a:cs typeface="Times New Roman" panose="02020603050405020304" pitchFamily="18" charset="0"/>
              </a:rPr>
              <a:t>ğrenciler katkı payını veya öğrenim ücretini ödeyerek kayıtlarını yenilemek, ders kayıtlarını yaptırmak, akademik danışmanlarına onaylatmak zorundadırlar.</a:t>
            </a:r>
          </a:p>
          <a:p>
            <a:pPr>
              <a:lnSpc>
                <a:spcPct val="107000"/>
              </a:lnSpc>
              <a:spcBef>
                <a:spcPts val="600"/>
              </a:spcBef>
            </a:pPr>
            <a:r>
              <a:rPr lang="tr-TR" dirty="0">
                <a:effectLst/>
                <a:latin typeface="Times New Roman" panose="02020603050405020304" pitchFamily="18" charset="0"/>
                <a:ea typeface="Calibri" panose="020F0502020204030204" pitchFamily="34" charset="0"/>
                <a:cs typeface="Times New Roman" panose="02020603050405020304" pitchFamily="18" charset="0"/>
              </a:rPr>
              <a:t>Ders kaydı yaptıran öğrenciler akademik takvimde belirtilen ders değiştirme ve bırakma tarihlerinde kayıt yaptırdıkları dersleri bırakabilir, yeni derslere kayıt yaptırabilirler. </a:t>
            </a:r>
          </a:p>
          <a:p>
            <a:pPr>
              <a:lnSpc>
                <a:spcPct val="107000"/>
              </a:lnSpc>
              <a:spcBef>
                <a:spcPts val="600"/>
              </a:spcBef>
            </a:pPr>
            <a:r>
              <a:rPr lang="tr-TR" dirty="0">
                <a:effectLst/>
                <a:latin typeface="Times New Roman" panose="02020603050405020304" pitchFamily="18" charset="0"/>
                <a:ea typeface="Calibri" panose="020F0502020204030204" pitchFamily="34" charset="0"/>
                <a:cs typeface="Times New Roman" panose="02020603050405020304" pitchFamily="18" charset="0"/>
              </a:rPr>
              <a:t>Öğrenciler kayıtlarını kendileri yaptırmakla yükümlüdürler ve kayıt yenileme işleminin tümünden sorumludurlar.</a:t>
            </a:r>
          </a:p>
          <a:p>
            <a:pPr>
              <a:lnSpc>
                <a:spcPct val="107000"/>
              </a:lnSpc>
              <a:spcBef>
                <a:spcPts val="600"/>
              </a:spcBef>
            </a:pPr>
            <a:r>
              <a:rPr lang="tr-TR" dirty="0">
                <a:effectLst/>
                <a:latin typeface="Times New Roman" panose="02020603050405020304" pitchFamily="18" charset="0"/>
                <a:ea typeface="Calibri" panose="020F0502020204030204" pitchFamily="34" charset="0"/>
                <a:cs typeface="Times New Roman" panose="02020603050405020304" pitchFamily="18" charset="0"/>
              </a:rPr>
              <a:t>Mazereti kabul edilen öğrenciler, ders değiştirme ve bırakma süresi içinde kayıt yaptırabilirler.</a:t>
            </a:r>
          </a:p>
          <a:p>
            <a:pPr>
              <a:lnSpc>
                <a:spcPct val="107000"/>
              </a:lnSpc>
              <a:spcBef>
                <a:spcPts val="600"/>
              </a:spcBef>
            </a:pPr>
            <a:r>
              <a:rPr lang="tr-TR" dirty="0">
                <a:effectLst/>
                <a:latin typeface="Times New Roman" panose="02020603050405020304" pitchFamily="18" charset="0"/>
                <a:ea typeface="Calibri" panose="020F0502020204030204" pitchFamily="34" charset="0"/>
                <a:cs typeface="Times New Roman" panose="02020603050405020304" pitchFamily="18" charset="0"/>
              </a:rPr>
              <a:t>Kayıt yenilemeyen öğrencilerin kayıt yenilemedikleri süreler azami öğrenim süresinden sayılır.</a:t>
            </a:r>
          </a:p>
          <a:p>
            <a:pPr>
              <a:lnSpc>
                <a:spcPct val="107000"/>
              </a:lnSpc>
              <a:spcBef>
                <a:spcPts val="600"/>
              </a:spcBef>
            </a:pPr>
            <a:r>
              <a:rPr lang="tr-TR" dirty="0">
                <a:effectLst/>
                <a:latin typeface="Times New Roman" panose="02020603050405020304" pitchFamily="18" charset="0"/>
                <a:ea typeface="Calibri" panose="020F0502020204030204" pitchFamily="34" charset="0"/>
                <a:cs typeface="Times New Roman" panose="02020603050405020304" pitchFamily="18" charset="0"/>
              </a:rPr>
              <a:t> Ders kaydı sırasında uygulanacak öncelik sırası aşağıdaki gibidir:</a:t>
            </a:r>
          </a:p>
          <a:p>
            <a:pPr lvl="1">
              <a:lnSpc>
                <a:spcPct val="107000"/>
              </a:lnSpc>
              <a:spcBef>
                <a:spcPts val="600"/>
              </a:spcBef>
            </a:pPr>
            <a:r>
              <a:rPr lang="tr-TR" sz="1800" dirty="0">
                <a:effectLst/>
                <a:latin typeface="Times New Roman" panose="02020603050405020304" pitchFamily="18" charset="0"/>
                <a:ea typeface="Calibri" panose="020F0502020204030204" pitchFamily="34" charset="0"/>
                <a:cs typeface="Times New Roman" panose="02020603050405020304" pitchFamily="18" charset="0"/>
              </a:rPr>
              <a:t>Devamı alınamayan veya başarısız olunan dersler.</a:t>
            </a:r>
          </a:p>
          <a:p>
            <a:pPr lvl="1">
              <a:lnSpc>
                <a:spcPct val="107000"/>
              </a:lnSpc>
              <a:spcBef>
                <a:spcPts val="600"/>
              </a:spcBef>
            </a:pPr>
            <a:r>
              <a:rPr lang="tr-TR" sz="1800" dirty="0">
                <a:effectLst/>
                <a:latin typeface="Times New Roman" panose="02020603050405020304" pitchFamily="18" charset="0"/>
                <a:ea typeface="Calibri" panose="020F0502020204030204" pitchFamily="34" charset="0"/>
                <a:cs typeface="Times New Roman" panose="02020603050405020304" pitchFamily="18" charset="0"/>
              </a:rPr>
              <a:t>Geçmiş dönemlerden alınmamış dersler.</a:t>
            </a:r>
          </a:p>
          <a:p>
            <a:pPr lvl="1">
              <a:lnSpc>
                <a:spcPct val="107000"/>
              </a:lnSpc>
              <a:spcBef>
                <a:spcPts val="600"/>
              </a:spcBef>
            </a:pPr>
            <a:r>
              <a:rPr lang="tr-TR" sz="1800" dirty="0">
                <a:effectLst/>
                <a:latin typeface="Times New Roman" panose="02020603050405020304" pitchFamily="18" charset="0"/>
                <a:ea typeface="Calibri" panose="020F0502020204030204" pitchFamily="34" charset="0"/>
                <a:cs typeface="Times New Roman" panose="02020603050405020304" pitchFamily="18" charset="0"/>
              </a:rPr>
              <a:t>İçinde bulunulan dönemden alınmamış dersler.</a:t>
            </a:r>
          </a:p>
        </p:txBody>
      </p:sp>
    </p:spTree>
    <p:extLst>
      <p:ext uri="{BB962C8B-B14F-4D97-AF65-F5344CB8AC3E}">
        <p14:creationId xmlns:p14="http://schemas.microsoft.com/office/powerpoint/2010/main" val="18204659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A8B11E4-A769-4223-97EB-DD538BBA7051}"/>
              </a:ext>
            </a:extLst>
          </p:cNvPr>
          <p:cNvSpPr>
            <a:spLocks noGrp="1"/>
          </p:cNvSpPr>
          <p:nvPr>
            <p:ph type="title"/>
          </p:nvPr>
        </p:nvSpPr>
        <p:spPr>
          <a:xfrm>
            <a:off x="1620000" y="648000"/>
            <a:ext cx="8911687" cy="639425"/>
          </a:xfrm>
        </p:spPr>
        <p:txBody>
          <a:bodyPr>
            <a:normAutofit fontScale="90000"/>
          </a:bodyPr>
          <a:lstStyle/>
          <a:p>
            <a:r>
              <a:rPr lang="tr-TR" b="1" dirty="0">
                <a:latin typeface="Times New Roman" panose="02020603050405020304" pitchFamily="18" charset="0"/>
                <a:cs typeface="Times New Roman" panose="02020603050405020304" pitchFamily="18" charset="0"/>
              </a:rPr>
              <a:t>Özel öğrenci ve değişim öğrencisi</a:t>
            </a:r>
          </a:p>
        </p:txBody>
      </p:sp>
      <p:sp>
        <p:nvSpPr>
          <p:cNvPr id="3" name="İçerik Yer Tutucusu 2">
            <a:extLst>
              <a:ext uri="{FF2B5EF4-FFF2-40B4-BE49-F238E27FC236}">
                <a16:creationId xmlns:a16="http://schemas.microsoft.com/office/drawing/2014/main" id="{63027125-3636-4BE0-87BE-E50F6AB7A9F8}"/>
              </a:ext>
            </a:extLst>
          </p:cNvPr>
          <p:cNvSpPr>
            <a:spLocks noGrp="1"/>
          </p:cNvSpPr>
          <p:nvPr>
            <p:ph idx="1"/>
          </p:nvPr>
        </p:nvSpPr>
        <p:spPr>
          <a:xfrm>
            <a:off x="1620000" y="1263535"/>
            <a:ext cx="9219796" cy="4946465"/>
          </a:xfrm>
        </p:spPr>
        <p:txBody>
          <a:bodyPr>
            <a:noAutofit/>
          </a:bodyPr>
          <a:lstStyle/>
          <a:p>
            <a:pPr marL="0" indent="0">
              <a:buNone/>
            </a:pPr>
            <a:r>
              <a:rPr lang="tr-TR" sz="2000" dirty="0">
                <a:solidFill>
                  <a:schemeClr val="tx1">
                    <a:lumMod val="85000"/>
                    <a:lumOff val="15000"/>
                  </a:schemeClr>
                </a:solidFill>
                <a:latin typeface="Times New Roman" panose="02020603050405020304" pitchFamily="18" charset="0"/>
                <a:cs typeface="Times New Roman" panose="02020603050405020304" pitchFamily="18" charset="0"/>
              </a:rPr>
              <a:t>Özel öğrenci veya değişim öğrencisi statüsünde üniversiteye kabul edilecek veya diğer üniversitelere gönderilecek öğrenciler için aşağıdaki esaslar uygulanır:</a:t>
            </a:r>
          </a:p>
          <a:p>
            <a:r>
              <a:rPr lang="tr-TR" sz="2000" dirty="0">
                <a:solidFill>
                  <a:schemeClr val="tx1">
                    <a:lumMod val="85000"/>
                    <a:lumOff val="15000"/>
                  </a:schemeClr>
                </a:solidFill>
                <a:latin typeface="Times New Roman" panose="02020603050405020304" pitchFamily="18" charset="0"/>
                <a:cs typeface="Times New Roman" panose="02020603050405020304" pitchFamily="18" charset="0"/>
              </a:rPr>
              <a:t>Diğer üniversite öğrencilerinden isteyenlere, ilgili birim yönetim kurulunun önerisi ve Üniversite Yönetim Kurulunun onayı ile açılan dersleri izleme izni verilebilir. Özel öğrencilerin, kaydoldukları dersler için belirlenen tüm şartlara uymaları gerekir. Özel öğrenciler normal statüdeki öğrencilerin öğrencilik haklarından yararlanamazlar.</a:t>
            </a:r>
          </a:p>
          <a:p>
            <a:r>
              <a:rPr lang="tr-TR" sz="2000" dirty="0">
                <a:solidFill>
                  <a:schemeClr val="tx1">
                    <a:lumMod val="85000"/>
                    <a:lumOff val="15000"/>
                  </a:schemeClr>
                </a:solidFill>
                <a:latin typeface="Times New Roman" panose="02020603050405020304" pitchFamily="18" charset="0"/>
                <a:cs typeface="Times New Roman" panose="02020603050405020304" pitchFamily="18" charset="0"/>
              </a:rPr>
              <a:t>Diğer üniversitelerden ders almak isteyen öğrencilere, ilgili birim yönetim kurulunun önerisi ve Üniversite Yönetim Kurulunun onayı ile izin verilebilir.</a:t>
            </a:r>
          </a:p>
          <a:p>
            <a:r>
              <a:rPr lang="tr-TR" sz="2000" dirty="0">
                <a:solidFill>
                  <a:schemeClr val="tx1">
                    <a:lumMod val="85000"/>
                    <a:lumOff val="15000"/>
                  </a:schemeClr>
                </a:solidFill>
                <a:latin typeface="Times New Roman" panose="02020603050405020304" pitchFamily="18" charset="0"/>
                <a:cs typeface="Times New Roman" panose="02020603050405020304" pitchFamily="18" charset="0"/>
              </a:rPr>
              <a:t>Yurt içinden ya da yurt dışından belli bir süre için Üniversiteye gelen veya Üniversiteden giden öğrencilerin harç, kayıt, başarılı oldukları derslerden aldıkları notların değerlendirilmesi ve tanınması gibi tüm işlemler ikili anlaşma ve ilgili mevzuat hükümlerine göre ilgili kurulların kararları ile yürütülür.</a:t>
            </a:r>
          </a:p>
          <a:p>
            <a:r>
              <a:rPr lang="tr-TR" sz="2000" dirty="0">
                <a:solidFill>
                  <a:schemeClr val="tx1">
                    <a:lumMod val="85000"/>
                    <a:lumOff val="15000"/>
                  </a:schemeClr>
                </a:solidFill>
                <a:latin typeface="Times New Roman" panose="02020603050405020304" pitchFamily="18" charset="0"/>
                <a:cs typeface="Times New Roman" panose="02020603050405020304" pitchFamily="18" charset="0"/>
              </a:rPr>
              <a:t>Değişim Programlarına katılan öğrencilerin </a:t>
            </a:r>
            <a:r>
              <a:rPr lang="tr-TR" sz="2000" dirty="0" err="1">
                <a:solidFill>
                  <a:schemeClr val="tx1">
                    <a:lumMod val="85000"/>
                    <a:lumOff val="15000"/>
                  </a:schemeClr>
                </a:solidFill>
                <a:latin typeface="Times New Roman" panose="02020603050405020304" pitchFamily="18" charset="0"/>
                <a:cs typeface="Times New Roman" panose="02020603050405020304" pitchFamily="18" charset="0"/>
              </a:rPr>
              <a:t>OBS’de</a:t>
            </a:r>
            <a:r>
              <a:rPr lang="tr-TR" sz="2000" dirty="0">
                <a:solidFill>
                  <a:schemeClr val="tx1">
                    <a:lumMod val="85000"/>
                    <a:lumOff val="15000"/>
                  </a:schemeClr>
                </a:solidFill>
                <a:latin typeface="Times New Roman" panose="02020603050405020304" pitchFamily="18" charset="0"/>
                <a:cs typeface="Times New Roman" panose="02020603050405020304" pitchFamily="18" charset="0"/>
              </a:rPr>
              <a:t> ders kaydı yapılmamalıdır.</a:t>
            </a:r>
          </a:p>
          <a:p>
            <a:pPr marL="0" indent="0">
              <a:buNone/>
            </a:pPr>
            <a:endParaRPr lang="tr-TR" sz="2000" dirty="0">
              <a:solidFill>
                <a:schemeClr val="tx1">
                  <a:lumMod val="85000"/>
                  <a:lumOff val="1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150814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0000"/>
            <a:lum/>
          </a:blip>
          <a:srcRect/>
          <a:stretch>
            <a:fillRect/>
          </a:stretch>
        </a:blip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FEFCF60C-20BF-4724-9349-DA2E6E0FF214}"/>
              </a:ext>
            </a:extLst>
          </p:cNvPr>
          <p:cNvSpPr>
            <a:spLocks noGrp="1"/>
          </p:cNvSpPr>
          <p:nvPr>
            <p:ph idx="1"/>
          </p:nvPr>
        </p:nvSpPr>
        <p:spPr>
          <a:xfrm>
            <a:off x="1591927" y="1729047"/>
            <a:ext cx="10164541" cy="4821692"/>
          </a:xfrm>
        </p:spPr>
        <p:txBody>
          <a:bodyPr>
            <a:noAutofit/>
          </a:bodyPr>
          <a:lstStyle/>
          <a:p>
            <a:r>
              <a:rPr lang="tr-TR" sz="3200" dirty="0">
                <a:latin typeface="Times New Roman" panose="02020603050405020304" pitchFamily="18" charset="0"/>
                <a:cs typeface="Times New Roman" panose="02020603050405020304" pitchFamily="18" charset="0"/>
              </a:rPr>
              <a:t>İsteğe bağlı yabancı dil hazırlık programına kabul edilen öğrencilerin kayıtlı olduğu bölüm/programdaki ders kayıtları iptal edilmeli, sınıfı hazırlık olarak değiştirilmelidir.</a:t>
            </a:r>
          </a:p>
          <a:p>
            <a:r>
              <a:rPr lang="tr-TR" sz="3200" dirty="0">
                <a:latin typeface="Times New Roman" panose="02020603050405020304" pitchFamily="18" charset="0"/>
                <a:cs typeface="Times New Roman" panose="02020603050405020304" pitchFamily="18" charset="0"/>
              </a:rPr>
              <a:t>Yabancı dil hazırlık eğitimi alan ve değişim programlarına katılan öğrencilerin öğrenim ücretlerinin tahsilatı Akademik Birimler tarafından takip edilmelidir.</a:t>
            </a:r>
          </a:p>
        </p:txBody>
      </p:sp>
      <p:sp>
        <p:nvSpPr>
          <p:cNvPr id="4" name="Başlık 1">
            <a:extLst>
              <a:ext uri="{FF2B5EF4-FFF2-40B4-BE49-F238E27FC236}">
                <a16:creationId xmlns:a16="http://schemas.microsoft.com/office/drawing/2014/main" id="{45C2CA1D-B729-46CF-BDE2-779C654736F8}"/>
              </a:ext>
            </a:extLst>
          </p:cNvPr>
          <p:cNvSpPr>
            <a:spLocks noGrp="1"/>
          </p:cNvSpPr>
          <p:nvPr>
            <p:ph type="title"/>
          </p:nvPr>
        </p:nvSpPr>
        <p:spPr>
          <a:xfrm>
            <a:off x="1620000" y="648000"/>
            <a:ext cx="8911687" cy="572923"/>
          </a:xfrm>
        </p:spPr>
        <p:txBody>
          <a:bodyPr>
            <a:normAutofit fontScale="90000"/>
          </a:bodyPr>
          <a:lstStyle/>
          <a:p>
            <a:r>
              <a:rPr lang="tr-TR" b="1" dirty="0">
                <a:latin typeface="Times New Roman" panose="02020603050405020304" pitchFamily="18" charset="0"/>
                <a:cs typeface="Times New Roman" panose="02020603050405020304" pitchFamily="18" charset="0"/>
              </a:rPr>
              <a:t>Yabancı Dil Hazırlık Eğitimi</a:t>
            </a:r>
          </a:p>
        </p:txBody>
      </p:sp>
    </p:spTree>
    <p:extLst>
      <p:ext uri="{BB962C8B-B14F-4D97-AF65-F5344CB8AC3E}">
        <p14:creationId xmlns:p14="http://schemas.microsoft.com/office/powerpoint/2010/main" val="14089877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EE0F015-A1C9-466A-A1D7-D81066A50408}"/>
              </a:ext>
            </a:extLst>
          </p:cNvPr>
          <p:cNvSpPr>
            <a:spLocks noGrp="1"/>
          </p:cNvSpPr>
          <p:nvPr>
            <p:ph type="title"/>
          </p:nvPr>
        </p:nvSpPr>
        <p:spPr>
          <a:xfrm>
            <a:off x="1620000" y="648000"/>
            <a:ext cx="8911687" cy="622799"/>
          </a:xfrm>
        </p:spPr>
        <p:txBody>
          <a:bodyPr>
            <a:normAutofit fontScale="90000"/>
          </a:bodyPr>
          <a:lstStyle/>
          <a:p>
            <a:r>
              <a:rPr lang="tr-TR" b="1" dirty="0">
                <a:latin typeface="Times New Roman" panose="02020603050405020304" pitchFamily="18" charset="0"/>
                <a:cs typeface="Times New Roman" panose="02020603050405020304" pitchFamily="18" charset="0"/>
              </a:rPr>
              <a:t>Kayıt yenileme ve ders kayıtlarında Ders yükü</a:t>
            </a:r>
          </a:p>
        </p:txBody>
      </p:sp>
      <p:sp>
        <p:nvSpPr>
          <p:cNvPr id="3" name="İçerik Yer Tutucusu 2">
            <a:extLst>
              <a:ext uri="{FF2B5EF4-FFF2-40B4-BE49-F238E27FC236}">
                <a16:creationId xmlns:a16="http://schemas.microsoft.com/office/drawing/2014/main" id="{7BD82FCD-2256-4A87-A7F2-B623CEA99B2A}"/>
              </a:ext>
            </a:extLst>
          </p:cNvPr>
          <p:cNvSpPr>
            <a:spLocks noGrp="1"/>
          </p:cNvSpPr>
          <p:nvPr>
            <p:ph idx="1"/>
          </p:nvPr>
        </p:nvSpPr>
        <p:spPr>
          <a:xfrm>
            <a:off x="1620000" y="1325565"/>
            <a:ext cx="8915400" cy="4664313"/>
          </a:xfrm>
        </p:spPr>
        <p:txBody>
          <a:bodyPr>
            <a:normAutofit/>
          </a:bodyPr>
          <a:lstStyle/>
          <a:p>
            <a:pPr>
              <a:lnSpc>
                <a:spcPct val="107000"/>
              </a:lnSpc>
              <a:spcAft>
                <a:spcPts val="800"/>
              </a:spcAft>
            </a:pPr>
            <a:r>
              <a:rPr lang="tr-TR" sz="2400" dirty="0">
                <a:effectLst/>
                <a:latin typeface="Times New Roman" panose="02020603050405020304" pitchFamily="18" charset="0"/>
                <a:ea typeface="Calibri" panose="020F0502020204030204" pitchFamily="34" charset="0"/>
                <a:cs typeface="Times New Roman" panose="02020603050405020304" pitchFamily="18" charset="0"/>
              </a:rPr>
              <a:t>Normal ders yükü 30 </a:t>
            </a:r>
            <a:r>
              <a:rPr lang="tr-TR" sz="2400" dirty="0" err="1">
                <a:effectLst/>
                <a:latin typeface="Times New Roman" panose="02020603050405020304" pitchFamily="18" charset="0"/>
                <a:ea typeface="Calibri" panose="020F0502020204030204" pitchFamily="34" charset="0"/>
                <a:cs typeface="Times New Roman" panose="02020603050405020304" pitchFamily="18" charset="0"/>
              </a:rPr>
              <a:t>AKTS’dir</a:t>
            </a:r>
            <a:r>
              <a:rPr lang="tr-TR" sz="2400" dirty="0">
                <a:effectLst/>
                <a:latin typeface="Times New Roman" panose="02020603050405020304" pitchFamily="18" charset="0"/>
                <a:ea typeface="Calibri" panose="020F0502020204030204" pitchFamily="34" charset="0"/>
                <a:cs typeface="Times New Roman" panose="02020603050405020304" pitchFamily="18" charset="0"/>
              </a:rPr>
              <a:t>.</a:t>
            </a:r>
          </a:p>
          <a:p>
            <a:pPr>
              <a:lnSpc>
                <a:spcPct val="107000"/>
              </a:lnSpc>
              <a:spcAft>
                <a:spcPts val="800"/>
              </a:spcAft>
            </a:pPr>
            <a:r>
              <a:rPr lang="tr-TR" sz="2400" dirty="0">
                <a:effectLst/>
                <a:latin typeface="Times New Roman" panose="02020603050405020304" pitchFamily="18" charset="0"/>
                <a:ea typeface="Calibri" panose="020F0502020204030204" pitchFamily="34" charset="0"/>
                <a:cs typeface="Times New Roman" panose="02020603050405020304" pitchFamily="18" charset="0"/>
              </a:rPr>
              <a:t>Ara Sınıflarda Ders Arttırma</a:t>
            </a:r>
          </a:p>
          <a:p>
            <a:pPr lvl="1">
              <a:lnSpc>
                <a:spcPct val="107000"/>
              </a:lnSpc>
              <a:spcAft>
                <a:spcPts val="800"/>
              </a:spcAft>
            </a:pPr>
            <a:r>
              <a:rPr lang="tr-TR" sz="2400" dirty="0">
                <a:effectLst/>
                <a:latin typeface="Times New Roman" panose="02020603050405020304" pitchFamily="18" charset="0"/>
                <a:ea typeface="Calibri" panose="020F0502020204030204" pitchFamily="34" charset="0"/>
                <a:cs typeface="Times New Roman" panose="02020603050405020304" pitchFamily="18" charset="0"/>
              </a:rPr>
              <a:t>3,00˃GNO≥2,00» ders yükü 36 AKTS</a:t>
            </a:r>
          </a:p>
          <a:p>
            <a:pPr lvl="1">
              <a:lnSpc>
                <a:spcPct val="107000"/>
              </a:lnSpc>
              <a:spcAft>
                <a:spcPts val="800"/>
              </a:spcAft>
            </a:pPr>
            <a:r>
              <a:rPr lang="tr-TR" sz="2400" dirty="0">
                <a:effectLst/>
                <a:latin typeface="Times New Roman" panose="02020603050405020304" pitchFamily="18" charset="0"/>
                <a:ea typeface="Calibri" panose="020F0502020204030204" pitchFamily="34" charset="0"/>
                <a:cs typeface="Times New Roman" panose="02020603050405020304" pitchFamily="18" charset="0"/>
              </a:rPr>
              <a:t>4,00=GNO≥3,00» ders yükü 42 AKTS</a:t>
            </a:r>
          </a:p>
          <a:p>
            <a:pPr>
              <a:lnSpc>
                <a:spcPct val="107000"/>
              </a:lnSpc>
              <a:spcAft>
                <a:spcPts val="800"/>
              </a:spcAft>
            </a:pPr>
            <a:r>
              <a:rPr lang="tr-TR" sz="2600" dirty="0">
                <a:effectLst/>
                <a:latin typeface="Times New Roman" panose="02020603050405020304" pitchFamily="18" charset="0"/>
                <a:ea typeface="Calibri" panose="020F0502020204030204" pitchFamily="34" charset="0"/>
                <a:cs typeface="Times New Roman" panose="02020603050405020304" pitchFamily="18" charset="0"/>
              </a:rPr>
              <a:t>Mezuniyet Aşamasında Ders Arttırma </a:t>
            </a:r>
          </a:p>
          <a:p>
            <a:pPr lvl="1">
              <a:lnSpc>
                <a:spcPct val="107000"/>
              </a:lnSpc>
              <a:spcAft>
                <a:spcPts val="800"/>
              </a:spcAft>
            </a:pPr>
            <a:r>
              <a:rPr lang="tr-TR" sz="2400" dirty="0">
                <a:effectLst/>
                <a:latin typeface="Times New Roman" panose="02020603050405020304" pitchFamily="18" charset="0"/>
                <a:ea typeface="Calibri" panose="020F0502020204030204" pitchFamily="34" charset="0"/>
                <a:cs typeface="Times New Roman" panose="02020603050405020304" pitchFamily="18" charset="0"/>
              </a:rPr>
              <a:t>3,00˃GNO≥2,00» ders yükü 42 AKTS</a:t>
            </a:r>
          </a:p>
          <a:p>
            <a:pPr lvl="1"/>
            <a:r>
              <a:rPr lang="tr-TR" sz="2400" dirty="0">
                <a:effectLst/>
                <a:latin typeface="Times New Roman" panose="02020603050405020304" pitchFamily="18" charset="0"/>
                <a:ea typeface="Calibri" panose="020F0502020204030204" pitchFamily="34" charset="0"/>
                <a:cs typeface="Times New Roman" panose="02020603050405020304" pitchFamily="18" charset="0"/>
              </a:rPr>
              <a:t>4,00=GNO≥3,00» ders yükü 48AKTS</a:t>
            </a:r>
            <a:endParaRPr lang="tr-TR"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547112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B4B8093-B168-4E02-8048-0CDCF8F6BC39}"/>
              </a:ext>
            </a:extLst>
          </p:cNvPr>
          <p:cNvSpPr>
            <a:spLocks noGrp="1"/>
          </p:cNvSpPr>
          <p:nvPr>
            <p:ph type="title"/>
          </p:nvPr>
        </p:nvSpPr>
        <p:spPr>
          <a:xfrm>
            <a:off x="1620000" y="624110"/>
            <a:ext cx="8911687" cy="606174"/>
          </a:xfrm>
        </p:spPr>
        <p:txBody>
          <a:bodyPr>
            <a:normAutofit fontScale="90000"/>
          </a:bodyPr>
          <a:lstStyle/>
          <a:p>
            <a:r>
              <a:rPr lang="tr-TR" b="1" dirty="0">
                <a:latin typeface="Times New Roman" panose="02020603050405020304" pitchFamily="18" charset="0"/>
                <a:cs typeface="Times New Roman" panose="02020603050405020304" pitchFamily="18" charset="0"/>
              </a:rPr>
              <a:t>Önceki öğrenimin tanınması</a:t>
            </a:r>
          </a:p>
        </p:txBody>
      </p:sp>
      <p:sp>
        <p:nvSpPr>
          <p:cNvPr id="3" name="İçerik Yer Tutucusu 2">
            <a:extLst>
              <a:ext uri="{FF2B5EF4-FFF2-40B4-BE49-F238E27FC236}">
                <a16:creationId xmlns:a16="http://schemas.microsoft.com/office/drawing/2014/main" id="{B03C3DE2-117C-4C8C-87F2-27DA0AA0F98C}"/>
              </a:ext>
            </a:extLst>
          </p:cNvPr>
          <p:cNvSpPr>
            <a:spLocks noGrp="1"/>
          </p:cNvSpPr>
          <p:nvPr>
            <p:ph idx="1"/>
          </p:nvPr>
        </p:nvSpPr>
        <p:spPr>
          <a:xfrm>
            <a:off x="1620000" y="1552952"/>
            <a:ext cx="8915400" cy="4680938"/>
          </a:xfrm>
        </p:spPr>
        <p:txBody>
          <a:bodyPr>
            <a:noAutofit/>
          </a:bodyPr>
          <a:lstStyle/>
          <a:p>
            <a:pPr marL="0" indent="0">
              <a:buNone/>
            </a:pPr>
            <a:r>
              <a:rPr lang="tr-TR" sz="2200" dirty="0">
                <a:latin typeface="Times New Roman" panose="02020603050405020304" pitchFamily="18" charset="0"/>
                <a:cs typeface="Times New Roman" panose="02020603050405020304" pitchFamily="18" charset="0"/>
              </a:rPr>
              <a:t>Üniversiteye ilk defa kayıt yaptıran öğrenciler, eğitim-öğretim yılının ilk haftası içinde başvurmaları halinde;</a:t>
            </a:r>
          </a:p>
          <a:p>
            <a:r>
              <a:rPr lang="tr-TR" sz="2200" dirty="0">
                <a:latin typeface="Times New Roman" panose="02020603050405020304" pitchFamily="18" charset="0"/>
                <a:cs typeface="Times New Roman" panose="02020603050405020304" pitchFamily="18" charset="0"/>
              </a:rPr>
              <a:t>Daha önceki yükseköğretim bölüm/programlarında başardıkları derslerin kredileri ve bu derslerden aldıkları başarı notları ilgili yönetim kurulu kararı ile kayıt yaptırdıkları bölüm ve programa aktarılır.</a:t>
            </a:r>
          </a:p>
          <a:p>
            <a:r>
              <a:rPr lang="tr-TR" sz="2200" dirty="0">
                <a:latin typeface="Times New Roman" panose="02020603050405020304" pitchFamily="18" charset="0"/>
                <a:cs typeface="Times New Roman" panose="02020603050405020304" pitchFamily="18" charset="0"/>
              </a:rPr>
              <a:t>Tanınan ve başarı notları aktarılan eğitim-öğretim programındaki derslerin toplam kredisi ve öğrencinin kaydolduğu programın eğitim-öğretim programındaki yarıyıl kredileri dikkate alınarak bu derslerin karşılık geldiği yarıyıl sayısı hesaplanır. Bu süre Kanunun 44 üncü maddesinde belirtilen azami öğrenim süresinden düşülerek, öğrencinin intibak ettirileceği yarıyıl ilgili yönetim kurulu kararı ile belirlenir.</a:t>
            </a:r>
          </a:p>
        </p:txBody>
      </p:sp>
    </p:spTree>
    <p:extLst>
      <p:ext uri="{BB962C8B-B14F-4D97-AF65-F5344CB8AC3E}">
        <p14:creationId xmlns:p14="http://schemas.microsoft.com/office/powerpoint/2010/main" val="11962793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0000"/>
            <a:lum/>
          </a:blip>
          <a:srcRect/>
          <a:stretch>
            <a:fillRect/>
          </a:stretch>
        </a:blip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90ED5BCE-0D3A-413B-AA40-AE84FDBDA3FA}"/>
              </a:ext>
            </a:extLst>
          </p:cNvPr>
          <p:cNvSpPr>
            <a:spLocks noGrp="1"/>
          </p:cNvSpPr>
          <p:nvPr>
            <p:ph idx="1"/>
          </p:nvPr>
        </p:nvSpPr>
        <p:spPr>
          <a:xfrm>
            <a:off x="1610168" y="1411741"/>
            <a:ext cx="10160038" cy="5057885"/>
          </a:xfrm>
        </p:spPr>
        <p:txBody>
          <a:bodyPr>
            <a:noAutofit/>
          </a:bodyPr>
          <a:lstStyle/>
          <a:p>
            <a:r>
              <a:rPr lang="tr-TR" sz="3200" dirty="0">
                <a:solidFill>
                  <a:schemeClr val="tx1"/>
                </a:solidFill>
                <a:latin typeface="Times New Roman" panose="02020603050405020304" pitchFamily="18" charset="0"/>
                <a:cs typeface="Times New Roman" panose="02020603050405020304" pitchFamily="18" charset="0"/>
              </a:rPr>
              <a:t>Önceki öğrenimi tanınan öğrencilerin intibak yapılacağı yarıyıl, normal öğrenim süresi, azami öğrenim süresi, ilave dönem, harç ilave dönemi belirlenmeli ve </a:t>
            </a:r>
            <a:r>
              <a:rPr lang="tr-TR" sz="3200" dirty="0" err="1">
                <a:solidFill>
                  <a:schemeClr val="tx1"/>
                </a:solidFill>
                <a:latin typeface="Times New Roman" panose="02020603050405020304" pitchFamily="18" charset="0"/>
                <a:cs typeface="Times New Roman" panose="02020603050405020304" pitchFamily="18" charset="0"/>
              </a:rPr>
              <a:t>OBS’ye</a:t>
            </a:r>
            <a:r>
              <a:rPr lang="tr-TR" sz="3200" dirty="0">
                <a:solidFill>
                  <a:schemeClr val="tx1"/>
                </a:solidFill>
                <a:latin typeface="Times New Roman" panose="02020603050405020304" pitchFamily="18" charset="0"/>
                <a:cs typeface="Times New Roman" panose="02020603050405020304" pitchFamily="18" charset="0"/>
              </a:rPr>
              <a:t> işlenmelidir.</a:t>
            </a:r>
          </a:p>
          <a:p>
            <a:r>
              <a:rPr lang="tr-TR" sz="3200" dirty="0">
                <a:solidFill>
                  <a:schemeClr val="tx1"/>
                </a:solidFill>
                <a:latin typeface="Times New Roman" panose="02020603050405020304" pitchFamily="18" charset="0"/>
                <a:cs typeface="Times New Roman" panose="02020603050405020304" pitchFamily="18" charset="0"/>
              </a:rPr>
              <a:t>Yatay/Dikey Geçiş yoluyla Üniversitemize  kayıt yaptıran ve Değişim Programlarına katılan öğrencilerin geldiği/gittiği Üniversitelere ilişkin bilgiler </a:t>
            </a:r>
            <a:r>
              <a:rPr lang="tr-TR" sz="3200" dirty="0" err="1">
                <a:solidFill>
                  <a:schemeClr val="tx1"/>
                </a:solidFill>
                <a:latin typeface="Times New Roman" panose="02020603050405020304" pitchFamily="18" charset="0"/>
                <a:cs typeface="Times New Roman" panose="02020603050405020304" pitchFamily="18" charset="0"/>
              </a:rPr>
              <a:t>OBS’ye</a:t>
            </a:r>
            <a:r>
              <a:rPr lang="tr-TR" sz="3200" dirty="0">
                <a:solidFill>
                  <a:schemeClr val="tx1"/>
                </a:solidFill>
                <a:latin typeface="Times New Roman" panose="02020603050405020304" pitchFamily="18" charset="0"/>
                <a:cs typeface="Times New Roman" panose="02020603050405020304" pitchFamily="18" charset="0"/>
              </a:rPr>
              <a:t> işlenmelidir.</a:t>
            </a:r>
          </a:p>
        </p:txBody>
      </p:sp>
      <p:sp>
        <p:nvSpPr>
          <p:cNvPr id="4" name="Başlık 1">
            <a:extLst>
              <a:ext uri="{FF2B5EF4-FFF2-40B4-BE49-F238E27FC236}">
                <a16:creationId xmlns:a16="http://schemas.microsoft.com/office/drawing/2014/main" id="{ED9DCA4D-FEA7-4BBB-A6E5-718EE26EF413}"/>
              </a:ext>
            </a:extLst>
          </p:cNvPr>
          <p:cNvSpPr>
            <a:spLocks noGrp="1"/>
          </p:cNvSpPr>
          <p:nvPr>
            <p:ph type="title"/>
          </p:nvPr>
        </p:nvSpPr>
        <p:spPr>
          <a:xfrm>
            <a:off x="1620000" y="648000"/>
            <a:ext cx="8911687" cy="722552"/>
          </a:xfrm>
        </p:spPr>
        <p:txBody>
          <a:bodyPr>
            <a:normAutofit/>
          </a:bodyPr>
          <a:lstStyle/>
          <a:p>
            <a:r>
              <a:rPr lang="tr-TR" sz="3200" b="1" dirty="0">
                <a:latin typeface="Times New Roman" panose="02020603050405020304" pitchFamily="18" charset="0"/>
                <a:cs typeface="Times New Roman" panose="02020603050405020304" pitchFamily="18" charset="0"/>
              </a:rPr>
              <a:t>Önceki Öğrenim Bilgilerinin </a:t>
            </a:r>
            <a:r>
              <a:rPr lang="tr-TR" sz="3200" b="1" dirty="0" err="1">
                <a:latin typeface="Times New Roman" panose="02020603050405020304" pitchFamily="18" charset="0"/>
                <a:cs typeface="Times New Roman" panose="02020603050405020304" pitchFamily="18" charset="0"/>
              </a:rPr>
              <a:t>OBS’ye</a:t>
            </a:r>
            <a:r>
              <a:rPr lang="tr-TR" sz="3200" b="1" dirty="0">
                <a:latin typeface="Times New Roman" panose="02020603050405020304" pitchFamily="18" charset="0"/>
                <a:cs typeface="Times New Roman" panose="02020603050405020304" pitchFamily="18" charset="0"/>
              </a:rPr>
              <a:t> İşlenmesi</a:t>
            </a:r>
          </a:p>
        </p:txBody>
      </p:sp>
    </p:spTree>
    <p:extLst>
      <p:ext uri="{BB962C8B-B14F-4D97-AF65-F5344CB8AC3E}">
        <p14:creationId xmlns:p14="http://schemas.microsoft.com/office/powerpoint/2010/main" val="27677727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6C1F8AF-D22A-4236-9169-B36491DD5A16}"/>
              </a:ext>
            </a:extLst>
          </p:cNvPr>
          <p:cNvSpPr>
            <a:spLocks noGrp="1"/>
          </p:cNvSpPr>
          <p:nvPr>
            <p:ph type="title"/>
          </p:nvPr>
        </p:nvSpPr>
        <p:spPr>
          <a:xfrm>
            <a:off x="1620000" y="648000"/>
            <a:ext cx="8911687" cy="572923"/>
          </a:xfrm>
        </p:spPr>
        <p:txBody>
          <a:bodyPr>
            <a:normAutofit fontScale="90000"/>
          </a:bodyPr>
          <a:lstStyle/>
          <a:p>
            <a:r>
              <a:rPr lang="tr-TR" b="1" dirty="0">
                <a:latin typeface="Times New Roman" panose="02020603050405020304" pitchFamily="18" charset="0"/>
                <a:cs typeface="Times New Roman" panose="02020603050405020304" pitchFamily="18" charset="0"/>
              </a:rPr>
              <a:t>Derslere Devam zorunluluğu</a:t>
            </a:r>
          </a:p>
        </p:txBody>
      </p:sp>
      <p:sp>
        <p:nvSpPr>
          <p:cNvPr id="3" name="İçerik Yer Tutucusu 2">
            <a:extLst>
              <a:ext uri="{FF2B5EF4-FFF2-40B4-BE49-F238E27FC236}">
                <a16:creationId xmlns:a16="http://schemas.microsoft.com/office/drawing/2014/main" id="{2161A584-13B3-4B40-A8DE-5DFC8CC77A57}"/>
              </a:ext>
            </a:extLst>
          </p:cNvPr>
          <p:cNvSpPr>
            <a:spLocks noGrp="1"/>
          </p:cNvSpPr>
          <p:nvPr>
            <p:ph idx="1"/>
          </p:nvPr>
        </p:nvSpPr>
        <p:spPr>
          <a:xfrm>
            <a:off x="1620000" y="1197033"/>
            <a:ext cx="9625936" cy="5286894"/>
          </a:xfrm>
        </p:spPr>
        <p:txBody>
          <a:bodyPr>
            <a:noAutofit/>
          </a:bodyPr>
          <a:lstStyle/>
          <a:p>
            <a:pPr>
              <a:lnSpc>
                <a:spcPct val="107000"/>
              </a:lnSpc>
              <a:spcBef>
                <a:spcPts val="800"/>
              </a:spcBef>
            </a:pPr>
            <a:r>
              <a:rPr lang="tr-TR" dirty="0">
                <a:effectLst/>
                <a:latin typeface="Times New Roman" panose="02020603050405020304" pitchFamily="18" charset="0"/>
                <a:ea typeface="Calibri" panose="020F0502020204030204" pitchFamily="34" charset="0"/>
                <a:cs typeface="Times New Roman" panose="02020603050405020304" pitchFamily="18" charset="0"/>
              </a:rPr>
              <a:t>Öğrenciler eğitim-öğretim programlarında yer alan derslere devam etmek ve sınavlara katılmak zorundadırlar.</a:t>
            </a:r>
          </a:p>
          <a:p>
            <a:pPr>
              <a:lnSpc>
                <a:spcPct val="107000"/>
              </a:lnSpc>
              <a:spcBef>
                <a:spcPts val="800"/>
              </a:spcBef>
            </a:pPr>
            <a:r>
              <a:rPr lang="tr-TR" dirty="0">
                <a:effectLst/>
                <a:latin typeface="Times New Roman" panose="02020603050405020304" pitchFamily="18" charset="0"/>
                <a:ea typeface="Calibri" panose="020F0502020204030204" pitchFamily="34" charset="0"/>
                <a:cs typeface="Times New Roman" panose="02020603050405020304" pitchFamily="18" charset="0"/>
              </a:rPr>
              <a:t>Öğrencilerin derslerde devam şartını yerine getirmiş olabilmeleri için;</a:t>
            </a:r>
          </a:p>
          <a:p>
            <a:pPr lvl="1">
              <a:lnSpc>
                <a:spcPct val="107000"/>
              </a:lnSpc>
              <a:spcBef>
                <a:spcPts val="800"/>
              </a:spcBef>
            </a:pPr>
            <a:r>
              <a:rPr lang="tr-TR" sz="1800" dirty="0">
                <a:effectLst/>
                <a:latin typeface="Times New Roman" panose="02020603050405020304" pitchFamily="18" charset="0"/>
                <a:ea typeface="Calibri" panose="020F0502020204030204" pitchFamily="34" charset="0"/>
                <a:cs typeface="Times New Roman" panose="02020603050405020304" pitchFamily="18" charset="0"/>
              </a:rPr>
              <a:t>Teorik kısmının en az % 70’ine,</a:t>
            </a:r>
          </a:p>
          <a:p>
            <a:pPr lvl="1">
              <a:lnSpc>
                <a:spcPct val="107000"/>
              </a:lnSpc>
              <a:spcBef>
                <a:spcPts val="800"/>
              </a:spcBef>
            </a:pPr>
            <a:r>
              <a:rPr lang="tr-TR" sz="1800" dirty="0">
                <a:effectLst/>
                <a:latin typeface="Times New Roman" panose="02020603050405020304" pitchFamily="18" charset="0"/>
                <a:ea typeface="Calibri" panose="020F0502020204030204" pitchFamily="34" charset="0"/>
                <a:cs typeface="Times New Roman" panose="02020603050405020304" pitchFamily="18" charset="0"/>
              </a:rPr>
              <a:t>Uygulama, laboratuvar ve klinik çalışmalarının en az %80’ine katılmış olmaları gerekmektedir.</a:t>
            </a:r>
          </a:p>
          <a:p>
            <a:pPr lvl="1">
              <a:lnSpc>
                <a:spcPct val="107000"/>
              </a:lnSpc>
              <a:spcBef>
                <a:spcPts val="800"/>
              </a:spcBef>
            </a:pPr>
            <a:r>
              <a:rPr lang="tr-TR" sz="1800" dirty="0">
                <a:effectLst/>
                <a:latin typeface="Times New Roman" panose="02020603050405020304" pitchFamily="18" charset="0"/>
                <a:ea typeface="Calibri" panose="020F0502020204030204" pitchFamily="34" charset="0"/>
                <a:cs typeface="Times New Roman" panose="02020603050405020304" pitchFamily="18" charset="0"/>
              </a:rPr>
              <a:t>Uzaktan öğretim yoluyla verilen dersler akademik takvim içerisinde ders programında yer alan ders saati dışında da izlenebilir.</a:t>
            </a:r>
          </a:p>
          <a:p>
            <a:pPr>
              <a:lnSpc>
                <a:spcPct val="107000"/>
              </a:lnSpc>
              <a:spcBef>
                <a:spcPts val="800"/>
              </a:spcBef>
            </a:pPr>
            <a:r>
              <a:rPr lang="tr-TR" dirty="0">
                <a:effectLst/>
                <a:latin typeface="Times New Roman" panose="02020603050405020304" pitchFamily="18" charset="0"/>
                <a:ea typeface="Calibri" panose="020F0502020204030204" pitchFamily="34" charset="0"/>
                <a:cs typeface="Times New Roman" panose="02020603050405020304" pitchFamily="18" charset="0"/>
              </a:rPr>
              <a:t>Mazereti kabul edilmiş olsa bile teorik ve uygulamalı derslerdeki şartlardan birini yerine getirmeyen öğrenci devam şartını yerine getirmemiş sayılır ve yarıyıl sonu sınavına alınmaz. Sınava girmiş olsa bile sınavdaki başarı durumu değerlendirilmez, yarıyıl notu “TT” verilir ve devamsızlıktan kaldığı belirtilmiş olur.</a:t>
            </a:r>
          </a:p>
          <a:p>
            <a:pPr>
              <a:lnSpc>
                <a:spcPct val="107000"/>
              </a:lnSpc>
              <a:spcBef>
                <a:spcPts val="800"/>
              </a:spcBef>
            </a:pPr>
            <a:r>
              <a:rPr lang="tr-TR" dirty="0">
                <a:effectLst/>
                <a:latin typeface="Times New Roman" panose="02020603050405020304" pitchFamily="18" charset="0"/>
                <a:ea typeface="Calibri" panose="020F0502020204030204" pitchFamily="34" charset="0"/>
                <a:cs typeface="Times New Roman" panose="02020603050405020304" pitchFamily="18" charset="0"/>
              </a:rPr>
              <a:t>Üniversite adına kültür, spor ve bilim faaliyetlerine katıldığı için görevli izinli sayılan öğrencilerin görevli izinli sayıldıkları süreler, devamsızlıktan sayılmaz.</a:t>
            </a:r>
          </a:p>
        </p:txBody>
      </p:sp>
    </p:spTree>
    <p:extLst>
      <p:ext uri="{BB962C8B-B14F-4D97-AF65-F5344CB8AC3E}">
        <p14:creationId xmlns:p14="http://schemas.microsoft.com/office/powerpoint/2010/main" val="30121859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0B48EFE-C715-4444-9F2C-73C70C8D9C4D}"/>
              </a:ext>
            </a:extLst>
          </p:cNvPr>
          <p:cNvSpPr>
            <a:spLocks noGrp="1"/>
          </p:cNvSpPr>
          <p:nvPr>
            <p:ph type="title"/>
          </p:nvPr>
        </p:nvSpPr>
        <p:spPr>
          <a:xfrm>
            <a:off x="1620000" y="624110"/>
            <a:ext cx="8911687" cy="622799"/>
          </a:xfrm>
        </p:spPr>
        <p:txBody>
          <a:bodyPr>
            <a:normAutofit fontScale="90000"/>
          </a:bodyPr>
          <a:lstStyle/>
          <a:p>
            <a:r>
              <a:rPr lang="tr-TR" b="1" dirty="0">
                <a:latin typeface="Times New Roman" panose="02020603050405020304" pitchFamily="18" charset="0"/>
                <a:cs typeface="Times New Roman" panose="02020603050405020304" pitchFamily="18" charset="0"/>
              </a:rPr>
              <a:t>Sınavlar ve değerlendirme</a:t>
            </a:r>
          </a:p>
        </p:txBody>
      </p:sp>
      <p:sp>
        <p:nvSpPr>
          <p:cNvPr id="3" name="İçerik Yer Tutucusu 2">
            <a:extLst>
              <a:ext uri="{FF2B5EF4-FFF2-40B4-BE49-F238E27FC236}">
                <a16:creationId xmlns:a16="http://schemas.microsoft.com/office/drawing/2014/main" id="{9379E420-3F04-4A2D-98B0-80991E8035A0}"/>
              </a:ext>
            </a:extLst>
          </p:cNvPr>
          <p:cNvSpPr>
            <a:spLocks noGrp="1"/>
          </p:cNvSpPr>
          <p:nvPr>
            <p:ph idx="1"/>
          </p:nvPr>
        </p:nvSpPr>
        <p:spPr>
          <a:xfrm>
            <a:off x="1620000" y="1246909"/>
            <a:ext cx="8915400" cy="4664313"/>
          </a:xfrm>
        </p:spPr>
        <p:txBody>
          <a:bodyPr>
            <a:normAutofit/>
          </a:bodyPr>
          <a:lstStyle/>
          <a:p>
            <a:pPr marL="0" indent="0">
              <a:lnSpc>
                <a:spcPct val="107000"/>
              </a:lnSpc>
              <a:spcAft>
                <a:spcPts val="800"/>
              </a:spcAft>
              <a:buNone/>
            </a:pPr>
            <a:r>
              <a:rPr lang="tr-TR" sz="2400" dirty="0">
                <a:effectLst/>
                <a:latin typeface="Times New Roman" panose="02020603050405020304" pitchFamily="18" charset="0"/>
                <a:ea typeface="Calibri" panose="020F0502020204030204" pitchFamily="34" charset="0"/>
                <a:cs typeface="Times New Roman" panose="02020603050405020304" pitchFamily="18" charset="0"/>
              </a:rPr>
              <a:t>Sınavlar; </a:t>
            </a:r>
          </a:p>
          <a:p>
            <a:pPr>
              <a:lnSpc>
                <a:spcPct val="107000"/>
              </a:lnSpc>
              <a:spcAft>
                <a:spcPts val="800"/>
              </a:spcAft>
            </a:pPr>
            <a:r>
              <a:rPr lang="tr-TR" sz="2400" dirty="0">
                <a:effectLst/>
                <a:latin typeface="Times New Roman" panose="02020603050405020304" pitchFamily="18" charset="0"/>
                <a:ea typeface="Calibri" panose="020F0502020204030204" pitchFamily="34" charset="0"/>
                <a:cs typeface="Times New Roman" panose="02020603050405020304" pitchFamily="18" charset="0"/>
              </a:rPr>
              <a:t>Ara sınav,</a:t>
            </a:r>
          </a:p>
          <a:p>
            <a:pPr>
              <a:lnSpc>
                <a:spcPct val="107000"/>
              </a:lnSpc>
              <a:spcAft>
                <a:spcPts val="800"/>
              </a:spcAft>
            </a:pPr>
            <a:r>
              <a:rPr lang="tr-TR" sz="2400" dirty="0">
                <a:effectLst/>
                <a:latin typeface="Times New Roman" panose="02020603050405020304" pitchFamily="18" charset="0"/>
                <a:ea typeface="Calibri" panose="020F0502020204030204" pitchFamily="34" charset="0"/>
                <a:cs typeface="Times New Roman" panose="02020603050405020304" pitchFamily="18" charset="0"/>
              </a:rPr>
              <a:t>Yarıyıl sonu sınavı, </a:t>
            </a:r>
          </a:p>
          <a:p>
            <a:pPr>
              <a:lnSpc>
                <a:spcPct val="107000"/>
              </a:lnSpc>
              <a:spcAft>
                <a:spcPts val="800"/>
              </a:spcAft>
            </a:pPr>
            <a:r>
              <a:rPr lang="tr-TR" sz="2400" dirty="0">
                <a:effectLst/>
                <a:latin typeface="Times New Roman" panose="02020603050405020304" pitchFamily="18" charset="0"/>
                <a:ea typeface="Calibri" panose="020F0502020204030204" pitchFamily="34" charset="0"/>
                <a:cs typeface="Times New Roman" panose="02020603050405020304" pitchFamily="18" charset="0"/>
              </a:rPr>
              <a:t>Mazeret sınavı, </a:t>
            </a:r>
          </a:p>
          <a:p>
            <a:pPr>
              <a:lnSpc>
                <a:spcPct val="107000"/>
              </a:lnSpc>
              <a:spcAft>
                <a:spcPts val="800"/>
              </a:spcAft>
            </a:pPr>
            <a:r>
              <a:rPr lang="tr-TR" sz="2400" dirty="0">
                <a:effectLst/>
                <a:latin typeface="Times New Roman" panose="02020603050405020304" pitchFamily="18" charset="0"/>
                <a:ea typeface="Calibri" panose="020F0502020204030204" pitchFamily="34" charset="0"/>
                <a:cs typeface="Times New Roman" panose="02020603050405020304" pitchFamily="18" charset="0"/>
              </a:rPr>
              <a:t>Bütünleme sınavı,</a:t>
            </a:r>
          </a:p>
          <a:p>
            <a:pPr>
              <a:lnSpc>
                <a:spcPct val="107000"/>
              </a:lnSpc>
              <a:spcAft>
                <a:spcPts val="800"/>
              </a:spcAft>
            </a:pPr>
            <a:r>
              <a:rPr lang="tr-TR" sz="2400" dirty="0">
                <a:effectLst/>
                <a:latin typeface="Times New Roman" panose="02020603050405020304" pitchFamily="18" charset="0"/>
                <a:ea typeface="Calibri" panose="020F0502020204030204" pitchFamily="34" charset="0"/>
                <a:cs typeface="Times New Roman" panose="02020603050405020304" pitchFamily="18" charset="0"/>
              </a:rPr>
              <a:t>Muafiyet sınavı</a:t>
            </a:r>
          </a:p>
          <a:p>
            <a:pPr>
              <a:lnSpc>
                <a:spcPct val="107000"/>
              </a:lnSpc>
              <a:spcAft>
                <a:spcPts val="800"/>
              </a:spcAft>
            </a:pPr>
            <a:r>
              <a:rPr lang="tr-TR" sz="2400" dirty="0">
                <a:effectLst/>
                <a:latin typeface="Times New Roman" panose="02020603050405020304" pitchFamily="18" charset="0"/>
                <a:ea typeface="Calibri" panose="020F0502020204030204" pitchFamily="34" charset="0"/>
                <a:cs typeface="Times New Roman" panose="02020603050405020304" pitchFamily="18" charset="0"/>
              </a:rPr>
              <a:t>Tek ders sınavından oluşur.</a:t>
            </a:r>
          </a:p>
        </p:txBody>
      </p:sp>
    </p:spTree>
    <p:extLst>
      <p:ext uri="{BB962C8B-B14F-4D97-AF65-F5344CB8AC3E}">
        <p14:creationId xmlns:p14="http://schemas.microsoft.com/office/powerpoint/2010/main" val="30602972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6FDA375-D45D-4012-BB8B-689671E0BA2C}"/>
              </a:ext>
            </a:extLst>
          </p:cNvPr>
          <p:cNvSpPr>
            <a:spLocks noGrp="1"/>
          </p:cNvSpPr>
          <p:nvPr>
            <p:ph type="title"/>
          </p:nvPr>
        </p:nvSpPr>
        <p:spPr>
          <a:xfrm>
            <a:off x="1620000" y="648000"/>
            <a:ext cx="8911687" cy="606174"/>
          </a:xfrm>
        </p:spPr>
        <p:txBody>
          <a:bodyPr>
            <a:noAutofit/>
          </a:bodyPr>
          <a:lstStyle/>
          <a:p>
            <a:r>
              <a:rPr lang="tr-TR" sz="3200" b="1" dirty="0">
                <a:latin typeface="Times New Roman" panose="02020603050405020304" pitchFamily="18" charset="0"/>
                <a:cs typeface="Times New Roman" panose="02020603050405020304" pitchFamily="18" charset="0"/>
              </a:rPr>
              <a:t>Notlar</a:t>
            </a:r>
          </a:p>
        </p:txBody>
      </p:sp>
      <p:sp>
        <p:nvSpPr>
          <p:cNvPr id="3" name="İçerik Yer Tutucusu 2">
            <a:extLst>
              <a:ext uri="{FF2B5EF4-FFF2-40B4-BE49-F238E27FC236}">
                <a16:creationId xmlns:a16="http://schemas.microsoft.com/office/drawing/2014/main" id="{94A2A2EF-5C5D-4D7D-9C97-ADB7B4AE8FC9}"/>
              </a:ext>
            </a:extLst>
          </p:cNvPr>
          <p:cNvSpPr>
            <a:spLocks noGrp="1"/>
          </p:cNvSpPr>
          <p:nvPr>
            <p:ph idx="1"/>
          </p:nvPr>
        </p:nvSpPr>
        <p:spPr>
          <a:xfrm>
            <a:off x="1620000" y="1289422"/>
            <a:ext cx="8915400" cy="4180353"/>
          </a:xfrm>
        </p:spPr>
        <p:txBody>
          <a:bodyPr>
            <a:normAutofit/>
          </a:bodyPr>
          <a:lstStyle/>
          <a:p>
            <a:r>
              <a:rPr lang="tr-TR" dirty="0">
                <a:latin typeface="Times New Roman" panose="02020603050405020304" pitchFamily="18" charset="0"/>
                <a:cs typeface="Times New Roman" panose="02020603050405020304" pitchFamily="18" charset="0"/>
              </a:rPr>
              <a:t>Öğrencilere aldıkları her ders için, o dersi yürütmekle görevlendirilen öğretim elemanı tarafından, aşağıdaki tabloda yer alan harf notlarından biri yarıyıl başarı notu olarak verilir.</a:t>
            </a:r>
          </a:p>
        </p:txBody>
      </p:sp>
      <p:graphicFrame>
        <p:nvGraphicFramePr>
          <p:cNvPr id="4" name="Tablo 4">
            <a:extLst>
              <a:ext uri="{FF2B5EF4-FFF2-40B4-BE49-F238E27FC236}">
                <a16:creationId xmlns:a16="http://schemas.microsoft.com/office/drawing/2014/main" id="{A5328366-A211-4317-A262-E20E34D0E0D8}"/>
              </a:ext>
            </a:extLst>
          </p:cNvPr>
          <p:cNvGraphicFramePr>
            <a:graphicFrameLocks noGrp="1"/>
          </p:cNvGraphicFramePr>
          <p:nvPr/>
        </p:nvGraphicFramePr>
        <p:xfrm>
          <a:off x="2587354" y="2029203"/>
          <a:ext cx="8169315" cy="3307570"/>
        </p:xfrm>
        <a:graphic>
          <a:graphicData uri="http://schemas.openxmlformats.org/drawingml/2006/table">
            <a:tbl>
              <a:tblPr firstRow="1" bandRow="1">
                <a:tableStyleId>{5C22544A-7EE6-4342-B048-85BDC9FD1C3A}</a:tableStyleId>
              </a:tblPr>
              <a:tblGrid>
                <a:gridCol w="2723105">
                  <a:extLst>
                    <a:ext uri="{9D8B030D-6E8A-4147-A177-3AD203B41FA5}">
                      <a16:colId xmlns:a16="http://schemas.microsoft.com/office/drawing/2014/main" val="2475375980"/>
                    </a:ext>
                  </a:extLst>
                </a:gridCol>
                <a:gridCol w="3865002">
                  <a:extLst>
                    <a:ext uri="{9D8B030D-6E8A-4147-A177-3AD203B41FA5}">
                      <a16:colId xmlns:a16="http://schemas.microsoft.com/office/drawing/2014/main" val="2924152097"/>
                    </a:ext>
                  </a:extLst>
                </a:gridCol>
                <a:gridCol w="1581208">
                  <a:extLst>
                    <a:ext uri="{9D8B030D-6E8A-4147-A177-3AD203B41FA5}">
                      <a16:colId xmlns:a16="http://schemas.microsoft.com/office/drawing/2014/main" val="3674310022"/>
                    </a:ext>
                  </a:extLst>
                </a:gridCol>
              </a:tblGrid>
              <a:tr h="330757">
                <a:tc>
                  <a:txBody>
                    <a:bodyPr/>
                    <a:lstStyle/>
                    <a:p>
                      <a:pPr algn="ctr" fontAlgn="b"/>
                      <a:r>
                        <a:rPr lang="tr-TR" sz="1800" b="0" u="none" strike="noStrike" dirty="0">
                          <a:solidFill>
                            <a:srgbClr val="000000"/>
                          </a:solidFill>
                          <a:effectLst/>
                          <a:latin typeface="Times New Roman" panose="02020603050405020304" pitchFamily="18" charset="0"/>
                          <a:cs typeface="Times New Roman" panose="02020603050405020304" pitchFamily="18" charset="0"/>
                        </a:rPr>
                        <a:t>PUAN KARŞILIĞI</a:t>
                      </a:r>
                      <a:endParaRPr lang="tr-TR"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tr-TR" sz="1800" b="0" u="none" strike="noStrike">
                          <a:solidFill>
                            <a:srgbClr val="000000"/>
                          </a:solidFill>
                          <a:effectLst/>
                          <a:latin typeface="Times New Roman" panose="02020603050405020304" pitchFamily="18" charset="0"/>
                          <a:cs typeface="Times New Roman" panose="02020603050405020304" pitchFamily="18" charset="0"/>
                        </a:rPr>
                        <a:t>YARIYIL/YIL SONU BAŞARI NOTU</a:t>
                      </a:r>
                      <a:endParaRPr lang="tr-TR" sz="18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tr-TR" sz="1800" b="0" u="none" strike="noStrike" dirty="0">
                          <a:solidFill>
                            <a:srgbClr val="000000"/>
                          </a:solidFill>
                          <a:effectLst/>
                          <a:latin typeface="Times New Roman" panose="02020603050405020304" pitchFamily="18" charset="0"/>
                          <a:cs typeface="Times New Roman" panose="02020603050405020304" pitchFamily="18" charset="0"/>
                        </a:rPr>
                        <a:t>KATSAYI</a:t>
                      </a:r>
                      <a:endParaRPr lang="tr-TR"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3955861869"/>
                  </a:ext>
                </a:extLst>
              </a:tr>
              <a:tr h="330757">
                <a:tc>
                  <a:txBody>
                    <a:bodyPr/>
                    <a:lstStyle/>
                    <a:p>
                      <a:pPr algn="ctr" fontAlgn="b"/>
                      <a:r>
                        <a:rPr lang="tr-TR" sz="1800" b="0" u="none" strike="noStrike">
                          <a:solidFill>
                            <a:srgbClr val="000000"/>
                          </a:solidFill>
                          <a:effectLst/>
                          <a:latin typeface="Times New Roman" panose="02020603050405020304" pitchFamily="18" charset="0"/>
                          <a:cs typeface="Times New Roman" panose="02020603050405020304" pitchFamily="18" charset="0"/>
                        </a:rPr>
                        <a:t>90-100</a:t>
                      </a:r>
                      <a:endParaRPr lang="tr-TR" sz="18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tr-TR" sz="1800" b="0" u="none" strike="noStrike">
                          <a:solidFill>
                            <a:srgbClr val="000000"/>
                          </a:solidFill>
                          <a:effectLst/>
                          <a:latin typeface="Times New Roman" panose="02020603050405020304" pitchFamily="18" charset="0"/>
                          <a:cs typeface="Times New Roman" panose="02020603050405020304" pitchFamily="18" charset="0"/>
                        </a:rPr>
                        <a:t>AA</a:t>
                      </a:r>
                      <a:endParaRPr lang="tr-TR" sz="18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tr-TR" sz="1800" b="0" u="none" strike="noStrike" dirty="0">
                          <a:solidFill>
                            <a:srgbClr val="000000"/>
                          </a:solidFill>
                          <a:effectLst/>
                          <a:latin typeface="Times New Roman" panose="02020603050405020304" pitchFamily="18" charset="0"/>
                          <a:cs typeface="Times New Roman" panose="02020603050405020304" pitchFamily="18" charset="0"/>
                        </a:rPr>
                        <a:t>4</a:t>
                      </a:r>
                      <a:endParaRPr lang="tr-TR"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1036954288"/>
                  </a:ext>
                </a:extLst>
              </a:tr>
              <a:tr h="330757">
                <a:tc>
                  <a:txBody>
                    <a:bodyPr/>
                    <a:lstStyle/>
                    <a:p>
                      <a:pPr algn="ctr" fontAlgn="b"/>
                      <a:r>
                        <a:rPr lang="tr-TR" sz="1800" b="0" u="none" strike="noStrike" dirty="0">
                          <a:solidFill>
                            <a:srgbClr val="000000"/>
                          </a:solidFill>
                          <a:effectLst/>
                          <a:latin typeface="Times New Roman" panose="02020603050405020304" pitchFamily="18" charset="0"/>
                          <a:cs typeface="Times New Roman" panose="02020603050405020304" pitchFamily="18" charset="0"/>
                        </a:rPr>
                        <a:t>85-89</a:t>
                      </a:r>
                      <a:endParaRPr lang="tr-TR"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tr-TR" sz="1800" b="0" u="none" strike="noStrike">
                          <a:solidFill>
                            <a:srgbClr val="000000"/>
                          </a:solidFill>
                          <a:effectLst/>
                          <a:latin typeface="Times New Roman" panose="02020603050405020304" pitchFamily="18" charset="0"/>
                          <a:cs typeface="Times New Roman" panose="02020603050405020304" pitchFamily="18" charset="0"/>
                        </a:rPr>
                        <a:t>BA</a:t>
                      </a:r>
                      <a:endParaRPr lang="tr-TR" sz="18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tr-TR" sz="1800" b="0" u="none" strike="noStrike" dirty="0">
                          <a:solidFill>
                            <a:srgbClr val="000000"/>
                          </a:solidFill>
                          <a:effectLst/>
                          <a:latin typeface="Times New Roman" panose="02020603050405020304" pitchFamily="18" charset="0"/>
                          <a:cs typeface="Times New Roman" panose="02020603050405020304" pitchFamily="18" charset="0"/>
                        </a:rPr>
                        <a:t>3.5</a:t>
                      </a:r>
                      <a:endParaRPr lang="tr-TR"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3516333041"/>
                  </a:ext>
                </a:extLst>
              </a:tr>
              <a:tr h="330757">
                <a:tc>
                  <a:txBody>
                    <a:bodyPr/>
                    <a:lstStyle/>
                    <a:p>
                      <a:pPr algn="ctr" fontAlgn="b"/>
                      <a:r>
                        <a:rPr lang="tr-TR" sz="1800" b="0" u="none" strike="noStrike" dirty="0">
                          <a:solidFill>
                            <a:srgbClr val="000000"/>
                          </a:solidFill>
                          <a:effectLst/>
                          <a:latin typeface="Times New Roman" panose="02020603050405020304" pitchFamily="18" charset="0"/>
                          <a:cs typeface="Times New Roman" panose="02020603050405020304" pitchFamily="18" charset="0"/>
                        </a:rPr>
                        <a:t>80-84</a:t>
                      </a:r>
                      <a:endParaRPr lang="tr-TR"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tr-TR" sz="1800" b="0" u="none" strike="noStrike">
                          <a:solidFill>
                            <a:srgbClr val="000000"/>
                          </a:solidFill>
                          <a:effectLst/>
                          <a:latin typeface="Times New Roman" panose="02020603050405020304" pitchFamily="18" charset="0"/>
                          <a:cs typeface="Times New Roman" panose="02020603050405020304" pitchFamily="18" charset="0"/>
                        </a:rPr>
                        <a:t>BB </a:t>
                      </a:r>
                      <a:endParaRPr lang="tr-TR" sz="18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tr-TR" sz="1800" b="0" u="none" strike="noStrike" dirty="0">
                          <a:solidFill>
                            <a:srgbClr val="000000"/>
                          </a:solidFill>
                          <a:effectLst/>
                          <a:latin typeface="Times New Roman" panose="02020603050405020304" pitchFamily="18" charset="0"/>
                          <a:cs typeface="Times New Roman" panose="02020603050405020304" pitchFamily="18" charset="0"/>
                        </a:rPr>
                        <a:t>3</a:t>
                      </a:r>
                      <a:endParaRPr lang="tr-TR"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2120409077"/>
                  </a:ext>
                </a:extLst>
              </a:tr>
              <a:tr h="330757">
                <a:tc>
                  <a:txBody>
                    <a:bodyPr/>
                    <a:lstStyle/>
                    <a:p>
                      <a:pPr algn="ctr" fontAlgn="b"/>
                      <a:r>
                        <a:rPr lang="tr-TR" sz="1800" b="0" u="none" strike="noStrike" dirty="0">
                          <a:solidFill>
                            <a:srgbClr val="000000"/>
                          </a:solidFill>
                          <a:effectLst/>
                          <a:latin typeface="Times New Roman" panose="02020603050405020304" pitchFamily="18" charset="0"/>
                          <a:cs typeface="Times New Roman" panose="02020603050405020304" pitchFamily="18" charset="0"/>
                        </a:rPr>
                        <a:t>75-79</a:t>
                      </a:r>
                      <a:endParaRPr lang="tr-TR"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tr-TR" sz="1800" b="0" u="none" strike="noStrike">
                          <a:solidFill>
                            <a:srgbClr val="000000"/>
                          </a:solidFill>
                          <a:effectLst/>
                          <a:latin typeface="Times New Roman" panose="02020603050405020304" pitchFamily="18" charset="0"/>
                          <a:cs typeface="Times New Roman" panose="02020603050405020304" pitchFamily="18" charset="0"/>
                        </a:rPr>
                        <a:t>CB</a:t>
                      </a:r>
                      <a:endParaRPr lang="tr-TR" sz="18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tr-TR" sz="1800" b="0" u="none" strike="noStrike" dirty="0">
                          <a:solidFill>
                            <a:srgbClr val="000000"/>
                          </a:solidFill>
                          <a:effectLst/>
                          <a:latin typeface="Times New Roman" panose="02020603050405020304" pitchFamily="18" charset="0"/>
                          <a:cs typeface="Times New Roman" panose="02020603050405020304" pitchFamily="18" charset="0"/>
                        </a:rPr>
                        <a:t>2.5</a:t>
                      </a:r>
                      <a:endParaRPr lang="tr-TR"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3460370946"/>
                  </a:ext>
                </a:extLst>
              </a:tr>
              <a:tr h="330757">
                <a:tc>
                  <a:txBody>
                    <a:bodyPr/>
                    <a:lstStyle/>
                    <a:p>
                      <a:pPr algn="ctr" fontAlgn="b"/>
                      <a:r>
                        <a:rPr lang="tr-TR" sz="1800" b="0" u="none" strike="noStrike">
                          <a:solidFill>
                            <a:srgbClr val="000000"/>
                          </a:solidFill>
                          <a:effectLst/>
                          <a:latin typeface="Times New Roman" panose="02020603050405020304" pitchFamily="18" charset="0"/>
                          <a:cs typeface="Times New Roman" panose="02020603050405020304" pitchFamily="18" charset="0"/>
                        </a:rPr>
                        <a:t>70-74</a:t>
                      </a:r>
                      <a:endParaRPr lang="tr-TR" sz="18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tr-TR" sz="1800" b="0" u="none" strike="noStrike">
                          <a:solidFill>
                            <a:srgbClr val="000000"/>
                          </a:solidFill>
                          <a:effectLst/>
                          <a:latin typeface="Times New Roman" panose="02020603050405020304" pitchFamily="18" charset="0"/>
                          <a:cs typeface="Times New Roman" panose="02020603050405020304" pitchFamily="18" charset="0"/>
                        </a:rPr>
                        <a:t>CC</a:t>
                      </a:r>
                      <a:endParaRPr lang="tr-TR" sz="18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tr-TR" sz="1800" b="0" u="none" strike="noStrike" dirty="0">
                          <a:solidFill>
                            <a:srgbClr val="000000"/>
                          </a:solidFill>
                          <a:effectLst/>
                          <a:latin typeface="Times New Roman" panose="02020603050405020304" pitchFamily="18" charset="0"/>
                          <a:cs typeface="Times New Roman" panose="02020603050405020304" pitchFamily="18" charset="0"/>
                        </a:rPr>
                        <a:t>2</a:t>
                      </a:r>
                      <a:endParaRPr lang="tr-TR"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3912653564"/>
                  </a:ext>
                </a:extLst>
              </a:tr>
              <a:tr h="330757">
                <a:tc>
                  <a:txBody>
                    <a:bodyPr/>
                    <a:lstStyle/>
                    <a:p>
                      <a:pPr algn="ctr" fontAlgn="b"/>
                      <a:r>
                        <a:rPr lang="tr-TR" sz="1800" b="0" u="none" strike="noStrike">
                          <a:solidFill>
                            <a:srgbClr val="000000"/>
                          </a:solidFill>
                          <a:effectLst/>
                          <a:latin typeface="Times New Roman" panose="02020603050405020304" pitchFamily="18" charset="0"/>
                          <a:cs typeface="Times New Roman" panose="02020603050405020304" pitchFamily="18" charset="0"/>
                        </a:rPr>
                        <a:t>65-69</a:t>
                      </a:r>
                      <a:endParaRPr lang="tr-TR" sz="18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tr-TR" sz="1800" b="0" u="none" strike="noStrike">
                          <a:solidFill>
                            <a:srgbClr val="000000"/>
                          </a:solidFill>
                          <a:effectLst/>
                          <a:latin typeface="Times New Roman" panose="02020603050405020304" pitchFamily="18" charset="0"/>
                          <a:cs typeface="Times New Roman" panose="02020603050405020304" pitchFamily="18" charset="0"/>
                        </a:rPr>
                        <a:t>DC</a:t>
                      </a:r>
                      <a:endParaRPr lang="tr-TR" sz="18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tr-TR" sz="1800" b="0" u="none" strike="noStrike" dirty="0">
                          <a:solidFill>
                            <a:srgbClr val="000000"/>
                          </a:solidFill>
                          <a:effectLst/>
                          <a:latin typeface="Times New Roman" panose="02020603050405020304" pitchFamily="18" charset="0"/>
                          <a:cs typeface="Times New Roman" panose="02020603050405020304" pitchFamily="18" charset="0"/>
                        </a:rPr>
                        <a:t>1.5</a:t>
                      </a:r>
                      <a:endParaRPr lang="tr-TR"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1380995438"/>
                  </a:ext>
                </a:extLst>
              </a:tr>
              <a:tr h="330757">
                <a:tc>
                  <a:txBody>
                    <a:bodyPr/>
                    <a:lstStyle/>
                    <a:p>
                      <a:pPr algn="ctr" fontAlgn="b"/>
                      <a:r>
                        <a:rPr lang="tr-TR" sz="1800" b="0" u="none" strike="noStrike">
                          <a:solidFill>
                            <a:srgbClr val="000000"/>
                          </a:solidFill>
                          <a:effectLst/>
                          <a:latin typeface="Times New Roman" panose="02020603050405020304" pitchFamily="18" charset="0"/>
                          <a:cs typeface="Times New Roman" panose="02020603050405020304" pitchFamily="18" charset="0"/>
                        </a:rPr>
                        <a:t>60-64</a:t>
                      </a:r>
                      <a:endParaRPr lang="tr-TR" sz="18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tr-TR" sz="1800" b="0" u="none" strike="noStrike">
                          <a:solidFill>
                            <a:srgbClr val="000000"/>
                          </a:solidFill>
                          <a:effectLst/>
                          <a:latin typeface="Times New Roman" panose="02020603050405020304" pitchFamily="18" charset="0"/>
                          <a:cs typeface="Times New Roman" panose="02020603050405020304" pitchFamily="18" charset="0"/>
                        </a:rPr>
                        <a:t>DD</a:t>
                      </a:r>
                      <a:endParaRPr lang="tr-TR" sz="18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tr-TR" sz="1800" b="0" u="none" strike="noStrike" dirty="0">
                          <a:solidFill>
                            <a:srgbClr val="000000"/>
                          </a:solidFill>
                          <a:effectLst/>
                          <a:latin typeface="Times New Roman" panose="02020603050405020304" pitchFamily="18" charset="0"/>
                          <a:cs typeface="Times New Roman" panose="02020603050405020304" pitchFamily="18" charset="0"/>
                        </a:rPr>
                        <a:t>1</a:t>
                      </a:r>
                      <a:endParaRPr lang="tr-TR"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3842938311"/>
                  </a:ext>
                </a:extLst>
              </a:tr>
              <a:tr h="330757">
                <a:tc>
                  <a:txBody>
                    <a:bodyPr/>
                    <a:lstStyle/>
                    <a:p>
                      <a:pPr algn="ctr" fontAlgn="b"/>
                      <a:r>
                        <a:rPr lang="tr-TR" sz="1800" b="0" u="none" strike="noStrike">
                          <a:solidFill>
                            <a:srgbClr val="000000"/>
                          </a:solidFill>
                          <a:effectLst/>
                          <a:latin typeface="Times New Roman" panose="02020603050405020304" pitchFamily="18" charset="0"/>
                          <a:cs typeface="Times New Roman" panose="02020603050405020304" pitchFamily="18" charset="0"/>
                        </a:rPr>
                        <a:t>50-59</a:t>
                      </a:r>
                      <a:endParaRPr lang="tr-TR" sz="18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tr-TR" sz="1800" b="0" u="none" strike="noStrike">
                          <a:solidFill>
                            <a:srgbClr val="000000"/>
                          </a:solidFill>
                          <a:effectLst/>
                          <a:latin typeface="Times New Roman" panose="02020603050405020304" pitchFamily="18" charset="0"/>
                          <a:cs typeface="Times New Roman" panose="02020603050405020304" pitchFamily="18" charset="0"/>
                        </a:rPr>
                        <a:t>FD</a:t>
                      </a:r>
                      <a:endParaRPr lang="tr-TR" sz="18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tr-TR" sz="1800" b="0" u="none" strike="noStrike" dirty="0">
                          <a:solidFill>
                            <a:srgbClr val="000000"/>
                          </a:solidFill>
                          <a:effectLst/>
                          <a:latin typeface="Times New Roman" panose="02020603050405020304" pitchFamily="18" charset="0"/>
                          <a:cs typeface="Times New Roman" panose="02020603050405020304" pitchFamily="18" charset="0"/>
                        </a:rPr>
                        <a:t>0.5</a:t>
                      </a:r>
                      <a:endParaRPr lang="tr-TR"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991742129"/>
                  </a:ext>
                </a:extLst>
              </a:tr>
              <a:tr h="330757">
                <a:tc>
                  <a:txBody>
                    <a:bodyPr/>
                    <a:lstStyle/>
                    <a:p>
                      <a:pPr algn="ctr" fontAlgn="b"/>
                      <a:r>
                        <a:rPr lang="tr-TR" sz="1800" b="0" u="none" strike="noStrike">
                          <a:solidFill>
                            <a:srgbClr val="000000"/>
                          </a:solidFill>
                          <a:effectLst/>
                          <a:latin typeface="Times New Roman" panose="02020603050405020304" pitchFamily="18" charset="0"/>
                          <a:cs typeface="Times New Roman" panose="02020603050405020304" pitchFamily="18" charset="0"/>
                        </a:rPr>
                        <a:t>49 ve aşağısı</a:t>
                      </a:r>
                      <a:endParaRPr lang="tr-TR" sz="18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tr-TR" sz="1800" b="0" u="none" strike="noStrike">
                          <a:solidFill>
                            <a:srgbClr val="000000"/>
                          </a:solidFill>
                          <a:effectLst/>
                          <a:latin typeface="Times New Roman" panose="02020603050405020304" pitchFamily="18" charset="0"/>
                          <a:cs typeface="Times New Roman" panose="02020603050405020304" pitchFamily="18" charset="0"/>
                        </a:rPr>
                        <a:t>FF</a:t>
                      </a:r>
                      <a:endParaRPr lang="tr-TR" sz="18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tr-TR" sz="1800" b="0" u="none" strike="noStrike" dirty="0">
                          <a:solidFill>
                            <a:srgbClr val="000000"/>
                          </a:solidFill>
                          <a:effectLst/>
                          <a:latin typeface="Times New Roman" panose="02020603050405020304" pitchFamily="18" charset="0"/>
                          <a:cs typeface="Times New Roman" panose="02020603050405020304" pitchFamily="18" charset="0"/>
                        </a:rPr>
                        <a:t>0</a:t>
                      </a:r>
                      <a:endParaRPr lang="tr-TR"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extLst>
                  <a:ext uri="{0D108BD9-81ED-4DB2-BD59-A6C34878D82A}">
                    <a16:rowId xmlns:a16="http://schemas.microsoft.com/office/drawing/2014/main" val="3426512522"/>
                  </a:ext>
                </a:extLst>
              </a:tr>
            </a:tbl>
          </a:graphicData>
        </a:graphic>
      </p:graphicFrame>
      <p:sp>
        <p:nvSpPr>
          <p:cNvPr id="6" name="İçerik Yer Tutucusu 2">
            <a:extLst>
              <a:ext uri="{FF2B5EF4-FFF2-40B4-BE49-F238E27FC236}">
                <a16:creationId xmlns:a16="http://schemas.microsoft.com/office/drawing/2014/main" id="{515842DB-A16D-474F-8276-B2DED53AAB27}"/>
              </a:ext>
            </a:extLst>
          </p:cNvPr>
          <p:cNvSpPr txBox="1">
            <a:spLocks/>
          </p:cNvSpPr>
          <p:nvPr/>
        </p:nvSpPr>
        <p:spPr>
          <a:xfrm>
            <a:off x="1620000" y="5513186"/>
            <a:ext cx="9327786" cy="987367"/>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a:lnSpc>
                <a:spcPct val="107000"/>
              </a:lnSpc>
              <a:spcAft>
                <a:spcPts val="800"/>
              </a:spcAft>
            </a:pPr>
            <a:r>
              <a:rPr lang="tr-TR" b="1" dirty="0">
                <a:effectLst/>
                <a:latin typeface="Times New Roman" panose="02020603050405020304" pitchFamily="18" charset="0"/>
                <a:ea typeface="Calibri" panose="020F0502020204030204" pitchFamily="34" charset="0"/>
                <a:cs typeface="Times New Roman" panose="02020603050405020304" pitchFamily="18" charset="0"/>
              </a:rPr>
              <a:t>Diğer değerlendirmeler</a:t>
            </a:r>
            <a:r>
              <a:rPr lang="tr-TR" dirty="0">
                <a:effectLst/>
                <a:latin typeface="Times New Roman" panose="02020603050405020304" pitchFamily="18" charset="0"/>
                <a:ea typeface="Calibri" panose="020F0502020204030204" pitchFamily="34" charset="0"/>
                <a:cs typeface="Times New Roman" panose="02020603050405020304" pitchFamily="18" charset="0"/>
              </a:rPr>
              <a:t>: TT-Devamsızlıktan kalınan ders, MM-Muaf tutulan ders, GG-Geçer,</a:t>
            </a:r>
          </a:p>
          <a:p>
            <a:pPr>
              <a:lnSpc>
                <a:spcPct val="107000"/>
              </a:lnSpc>
              <a:spcAft>
                <a:spcPts val="800"/>
              </a:spcAft>
            </a:pPr>
            <a:r>
              <a:rPr lang="tr-TR" dirty="0">
                <a:effectLst/>
                <a:latin typeface="Times New Roman" panose="02020603050405020304" pitchFamily="18" charset="0"/>
                <a:ea typeface="Calibri" panose="020F0502020204030204" pitchFamily="34" charset="0"/>
                <a:cs typeface="Times New Roman" panose="02020603050405020304" pitchFamily="18" charset="0"/>
              </a:rPr>
              <a:t>KK-Kalır, SS-Süren ders, VV – Bırakılan Derstir.</a:t>
            </a:r>
          </a:p>
        </p:txBody>
      </p:sp>
    </p:spTree>
    <p:extLst>
      <p:ext uri="{BB962C8B-B14F-4D97-AF65-F5344CB8AC3E}">
        <p14:creationId xmlns:p14="http://schemas.microsoft.com/office/powerpoint/2010/main" val="31113119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D749ED4-2520-4BD4-9972-42D23A105952}"/>
              </a:ext>
            </a:extLst>
          </p:cNvPr>
          <p:cNvSpPr>
            <a:spLocks noGrp="1"/>
          </p:cNvSpPr>
          <p:nvPr>
            <p:ph type="title"/>
          </p:nvPr>
        </p:nvSpPr>
        <p:spPr>
          <a:xfrm>
            <a:off x="1620000" y="648000"/>
            <a:ext cx="8911687" cy="622799"/>
          </a:xfrm>
        </p:spPr>
        <p:txBody>
          <a:bodyPr>
            <a:normAutofit fontScale="90000"/>
          </a:bodyPr>
          <a:lstStyle/>
          <a:p>
            <a:r>
              <a:rPr lang="tr-TR" b="1" dirty="0">
                <a:latin typeface="Times New Roman" panose="02020603050405020304" pitchFamily="18" charset="0"/>
                <a:cs typeface="Times New Roman" panose="02020603050405020304" pitchFamily="18" charset="0"/>
              </a:rPr>
              <a:t>Notlarda maddi hata</a:t>
            </a:r>
          </a:p>
        </p:txBody>
      </p:sp>
      <p:sp>
        <p:nvSpPr>
          <p:cNvPr id="3" name="İçerik Yer Tutucusu 2">
            <a:extLst>
              <a:ext uri="{FF2B5EF4-FFF2-40B4-BE49-F238E27FC236}">
                <a16:creationId xmlns:a16="http://schemas.microsoft.com/office/drawing/2014/main" id="{1F852367-1CBC-4EE7-950B-E264F722D902}"/>
              </a:ext>
            </a:extLst>
          </p:cNvPr>
          <p:cNvSpPr>
            <a:spLocks noGrp="1"/>
          </p:cNvSpPr>
          <p:nvPr>
            <p:ph idx="1"/>
          </p:nvPr>
        </p:nvSpPr>
        <p:spPr>
          <a:xfrm>
            <a:off x="1620000" y="1413164"/>
            <a:ext cx="8915400" cy="4498058"/>
          </a:xfrm>
        </p:spPr>
        <p:txBody>
          <a:bodyPr>
            <a:normAutofit/>
          </a:bodyPr>
          <a:lstStyle/>
          <a:p>
            <a:pPr>
              <a:lnSpc>
                <a:spcPct val="107000"/>
              </a:lnSpc>
              <a:spcAft>
                <a:spcPts val="800"/>
              </a:spcAft>
            </a:pPr>
            <a:r>
              <a:rPr lang="tr-TR" sz="2200" dirty="0">
                <a:effectLst/>
                <a:latin typeface="Times New Roman" panose="02020603050405020304" pitchFamily="18" charset="0"/>
                <a:ea typeface="Calibri" panose="020F0502020204030204" pitchFamily="34" charset="0"/>
                <a:cs typeface="Times New Roman" panose="02020603050405020304" pitchFamily="18" charset="0"/>
              </a:rPr>
              <a:t>Öğrenciler, maddi hata düzeltme başvurularını notların ilan edildiği tarihten itibaren yedi gün içinde ilgili Dekanlık/Müdürlüğe yaparlar. Bu süre dışında yapılan başvurular dikkate alınmaz.</a:t>
            </a:r>
          </a:p>
          <a:p>
            <a:pPr>
              <a:lnSpc>
                <a:spcPct val="107000"/>
              </a:lnSpc>
              <a:spcAft>
                <a:spcPts val="800"/>
              </a:spcAft>
            </a:pPr>
            <a:r>
              <a:rPr lang="tr-TR" sz="2200" dirty="0">
                <a:effectLst/>
                <a:latin typeface="Times New Roman" panose="02020603050405020304" pitchFamily="18" charset="0"/>
                <a:ea typeface="Calibri" panose="020F0502020204030204" pitchFamily="34" charset="0"/>
                <a:cs typeface="Times New Roman" panose="02020603050405020304" pitchFamily="18" charset="0"/>
              </a:rPr>
              <a:t>Başvurular Maddi Hata İnceleme Komisyonu tarafından incelenir.</a:t>
            </a:r>
          </a:p>
          <a:p>
            <a:pPr>
              <a:lnSpc>
                <a:spcPct val="107000"/>
              </a:lnSpc>
              <a:spcAft>
                <a:spcPts val="800"/>
              </a:spcAft>
            </a:pPr>
            <a:r>
              <a:rPr lang="tr-TR" sz="2200" dirty="0">
                <a:effectLst/>
                <a:latin typeface="Times New Roman" panose="02020603050405020304" pitchFamily="18" charset="0"/>
                <a:ea typeface="Calibri" panose="020F0502020204030204" pitchFamily="34" charset="0"/>
                <a:cs typeface="Times New Roman" panose="02020603050405020304" pitchFamily="18" charset="0"/>
              </a:rPr>
              <a:t>Komisyon; Dekan/Müdürün görevlendireceği Dekan/Müdür Yardımcısı başkanlığında toplam üç öğretim elemanından oluşur. Komisyon görevlendirildikten sonra incelemelerini en geç üç gün içinde bir rapor halinde Dekanlık/Müdürlüğe teslim eder. Dekanlık/Müdürlük, Komisyon raporunu ilgili yönetim kuruluna sunar. Maddi hatanın düzeltilmesi için not değişikliği ancak ilgili yönetim kurulu kararı ile yapılır.</a:t>
            </a:r>
          </a:p>
        </p:txBody>
      </p:sp>
    </p:spTree>
    <p:extLst>
      <p:ext uri="{BB962C8B-B14F-4D97-AF65-F5344CB8AC3E}">
        <p14:creationId xmlns:p14="http://schemas.microsoft.com/office/powerpoint/2010/main" val="6389296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28D072B-BD6B-47D0-BA01-048717282F63}"/>
              </a:ext>
            </a:extLst>
          </p:cNvPr>
          <p:cNvSpPr>
            <a:spLocks noGrp="1"/>
          </p:cNvSpPr>
          <p:nvPr>
            <p:ph type="title"/>
          </p:nvPr>
        </p:nvSpPr>
        <p:spPr>
          <a:xfrm>
            <a:off x="1619999" y="692934"/>
            <a:ext cx="9691467" cy="523046"/>
          </a:xfrm>
        </p:spPr>
        <p:txBody>
          <a:bodyPr>
            <a:noAutofit/>
          </a:bodyPr>
          <a:lstStyle/>
          <a:p>
            <a:r>
              <a:rPr lang="tr-TR" sz="2800" b="1" dirty="0">
                <a:latin typeface="Times New Roman" panose="02020603050405020304" pitchFamily="18" charset="0"/>
                <a:cs typeface="Times New Roman" panose="02020603050405020304" pitchFamily="18" charset="0"/>
              </a:rPr>
              <a:t>Lisans öğretiminde akademik yetersizlik engeli ve süresi</a:t>
            </a:r>
          </a:p>
        </p:txBody>
      </p:sp>
      <p:sp>
        <p:nvSpPr>
          <p:cNvPr id="3" name="İçerik Yer Tutucusu 2">
            <a:extLst>
              <a:ext uri="{FF2B5EF4-FFF2-40B4-BE49-F238E27FC236}">
                <a16:creationId xmlns:a16="http://schemas.microsoft.com/office/drawing/2014/main" id="{7C2109A6-64F7-41CA-A0BC-FDC098E1CB87}"/>
              </a:ext>
            </a:extLst>
          </p:cNvPr>
          <p:cNvSpPr>
            <a:spLocks noGrp="1"/>
          </p:cNvSpPr>
          <p:nvPr>
            <p:ph idx="1"/>
          </p:nvPr>
        </p:nvSpPr>
        <p:spPr>
          <a:xfrm>
            <a:off x="1620000" y="1578703"/>
            <a:ext cx="8915400" cy="4381680"/>
          </a:xfrm>
        </p:spPr>
        <p:txBody>
          <a:bodyPr>
            <a:normAutofit fontScale="92500"/>
          </a:bodyPr>
          <a:lstStyle/>
          <a:p>
            <a:pPr>
              <a:lnSpc>
                <a:spcPct val="107000"/>
              </a:lnSpc>
              <a:spcAft>
                <a:spcPts val="800"/>
              </a:spcAft>
            </a:pPr>
            <a:r>
              <a:rPr lang="tr-TR" sz="2800" dirty="0">
                <a:effectLst/>
                <a:latin typeface="Times New Roman" panose="02020603050405020304" pitchFamily="18" charset="0"/>
                <a:ea typeface="Calibri" panose="020F0502020204030204" pitchFamily="34" charset="0"/>
                <a:cs typeface="Times New Roman" panose="02020603050405020304" pitchFamily="18" charset="0"/>
              </a:rPr>
              <a:t>Eğitim öğretimlerinin ilk dört yarıyılı sonunda genel not ortalamaları 1.80'in altında kalan lisans öğrencileri, akademik yetersizlik durumuna düşerler. Bu duruma düşen öğrenciler, beşinci ve daha üst yarıyıllardan ders alamazlar. </a:t>
            </a:r>
          </a:p>
          <a:p>
            <a:pPr>
              <a:lnSpc>
                <a:spcPct val="107000"/>
              </a:lnSpc>
              <a:spcAft>
                <a:spcPts val="800"/>
              </a:spcAft>
            </a:pPr>
            <a:r>
              <a:rPr lang="tr-TR" sz="2800" dirty="0">
                <a:effectLst/>
                <a:latin typeface="Times New Roman" panose="02020603050405020304" pitchFamily="18" charset="0"/>
                <a:ea typeface="Calibri" panose="020F0502020204030204" pitchFamily="34" charset="0"/>
                <a:cs typeface="Times New Roman" panose="02020603050405020304" pitchFamily="18" charset="0"/>
              </a:rPr>
              <a:t>Akademik yetersiz öğrenciler, </a:t>
            </a:r>
            <a:r>
              <a:rPr lang="tr-TR" sz="2800" dirty="0">
                <a:latin typeface="Times New Roman" panose="02020603050405020304" pitchFamily="18" charset="0"/>
                <a:ea typeface="Calibri" panose="020F0502020204030204" pitchFamily="34" charset="0"/>
                <a:cs typeface="Times New Roman" panose="02020603050405020304" pitchFamily="18" charset="0"/>
              </a:rPr>
              <a:t>beşinci ve daha üst yarıyıllardan ders alabilmek için önceki yarıyıllarda </a:t>
            </a:r>
            <a:r>
              <a:rPr lang="tr-TR" sz="2800" dirty="0">
                <a:effectLst/>
                <a:latin typeface="Times New Roman" panose="02020603050405020304" pitchFamily="18" charset="0"/>
                <a:ea typeface="Calibri" panose="020F0502020204030204" pitchFamily="34" charset="0"/>
                <a:cs typeface="Times New Roman" panose="02020603050405020304" pitchFamily="18" charset="0"/>
              </a:rPr>
              <a:t>almadıkları derslerle birlikte başarısız oldukları dersleri ve/veya başardıkları dersleri not yükseltmek amacıyla alarak genel not ortalamalarını en az 1.80’e yükseltmek zorundadırlar.</a:t>
            </a:r>
          </a:p>
        </p:txBody>
      </p:sp>
    </p:spTree>
    <p:extLst>
      <p:ext uri="{BB962C8B-B14F-4D97-AF65-F5344CB8AC3E}">
        <p14:creationId xmlns:p14="http://schemas.microsoft.com/office/powerpoint/2010/main" val="21921157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27B4491-232E-41E2-A958-76E2176D2499}"/>
              </a:ext>
            </a:extLst>
          </p:cNvPr>
          <p:cNvSpPr>
            <a:spLocks noGrp="1"/>
          </p:cNvSpPr>
          <p:nvPr>
            <p:ph type="title"/>
          </p:nvPr>
        </p:nvSpPr>
        <p:spPr>
          <a:xfrm>
            <a:off x="1620000" y="648000"/>
            <a:ext cx="8911687" cy="589548"/>
          </a:xfrm>
        </p:spPr>
        <p:txBody>
          <a:bodyPr>
            <a:normAutofit/>
          </a:bodyPr>
          <a:lstStyle/>
          <a:p>
            <a:r>
              <a:rPr lang="tr-TR" sz="3200" b="1" dirty="0">
                <a:latin typeface="Times New Roman" panose="02020603050405020304" pitchFamily="18" charset="0"/>
                <a:cs typeface="Times New Roman" panose="02020603050405020304" pitchFamily="18" charset="0"/>
              </a:rPr>
              <a:t>Ders tekrarı</a:t>
            </a:r>
          </a:p>
        </p:txBody>
      </p:sp>
      <p:sp>
        <p:nvSpPr>
          <p:cNvPr id="3" name="İçerik Yer Tutucusu 2">
            <a:extLst>
              <a:ext uri="{FF2B5EF4-FFF2-40B4-BE49-F238E27FC236}">
                <a16:creationId xmlns:a16="http://schemas.microsoft.com/office/drawing/2014/main" id="{7DCD0CB7-BC40-4F7A-B22F-9329EE70A60C}"/>
              </a:ext>
            </a:extLst>
          </p:cNvPr>
          <p:cNvSpPr>
            <a:spLocks noGrp="1"/>
          </p:cNvSpPr>
          <p:nvPr>
            <p:ph idx="1"/>
          </p:nvPr>
        </p:nvSpPr>
        <p:spPr>
          <a:xfrm>
            <a:off x="1620000" y="1446415"/>
            <a:ext cx="8915400" cy="4971010"/>
          </a:xfrm>
        </p:spPr>
        <p:txBody>
          <a:bodyPr>
            <a:noAutofit/>
          </a:bodyPr>
          <a:lstStyle/>
          <a:p>
            <a:pPr>
              <a:lnSpc>
                <a:spcPct val="107000"/>
              </a:lnSpc>
              <a:spcAft>
                <a:spcPts val="800"/>
              </a:spcAft>
            </a:pPr>
            <a:r>
              <a:rPr lang="tr-TR" sz="2000" dirty="0">
                <a:effectLst/>
                <a:latin typeface="Times New Roman" panose="02020603050405020304" pitchFamily="18" charset="0"/>
                <a:ea typeface="Calibri" panose="020F0502020204030204" pitchFamily="34" charset="0"/>
                <a:cs typeface="Times New Roman" panose="02020603050405020304" pitchFamily="18" charset="0"/>
              </a:rPr>
              <a:t>Bir dersten (FF), (FD), (TT) veya (KK) notu alan öğrenciler bu dersi, verildiği ilk yarıyılda tekrar almak zorundadırlar.</a:t>
            </a:r>
          </a:p>
          <a:p>
            <a:pPr>
              <a:lnSpc>
                <a:spcPct val="107000"/>
              </a:lnSpc>
              <a:spcAft>
                <a:spcPts val="800"/>
              </a:spcAft>
            </a:pPr>
            <a:r>
              <a:rPr lang="tr-TR" sz="2000" dirty="0">
                <a:effectLst/>
                <a:latin typeface="Times New Roman" panose="02020603050405020304" pitchFamily="18" charset="0"/>
                <a:ea typeface="Calibri" panose="020F0502020204030204" pitchFamily="34" charset="0"/>
                <a:cs typeface="Times New Roman" panose="02020603050405020304" pitchFamily="18" charset="0"/>
              </a:rPr>
              <a:t>Öğrenciler tekrara kaldıkları seçmeli veya sonradan programdan çıkarılan dersler yerine kayıtlı oldukları bölüm tarafından uygun görülen ve kredi bakımından eş veya yakın değerde olan dersleri alabilirler. Bu durumda;</a:t>
            </a:r>
          </a:p>
          <a:p>
            <a:pPr lvl="1">
              <a:lnSpc>
                <a:spcPct val="107000"/>
              </a:lnSpc>
              <a:spcAft>
                <a:spcPts val="800"/>
              </a:spcAft>
            </a:pPr>
            <a:r>
              <a:rPr lang="tr-TR" sz="2000" dirty="0">
                <a:effectLst/>
                <a:latin typeface="Times New Roman" panose="02020603050405020304" pitchFamily="18" charset="0"/>
                <a:ea typeface="Calibri" panose="020F0502020204030204" pitchFamily="34" charset="0"/>
                <a:cs typeface="Times New Roman" panose="02020603050405020304" pitchFamily="18" charset="0"/>
              </a:rPr>
              <a:t>Ders Temelinde Yerine Ders Saydırma veya</a:t>
            </a:r>
          </a:p>
          <a:p>
            <a:pPr lvl="1">
              <a:lnSpc>
                <a:spcPct val="107000"/>
              </a:lnSpc>
              <a:spcAft>
                <a:spcPts val="800"/>
              </a:spcAft>
            </a:pPr>
            <a:r>
              <a:rPr lang="tr-TR" sz="2000" dirty="0">
                <a:effectLst/>
                <a:latin typeface="Times New Roman" panose="02020603050405020304" pitchFamily="18" charset="0"/>
                <a:ea typeface="Calibri" panose="020F0502020204030204" pitchFamily="34" charset="0"/>
                <a:cs typeface="Times New Roman" panose="02020603050405020304" pitchFamily="18" charset="0"/>
              </a:rPr>
              <a:t>Öğrenci Temelinde Yerine Ders Saydırma yapılır.</a:t>
            </a:r>
          </a:p>
          <a:p>
            <a:pPr>
              <a:lnSpc>
                <a:spcPct val="107000"/>
              </a:lnSpc>
              <a:spcAft>
                <a:spcPts val="800"/>
              </a:spcAft>
            </a:pPr>
            <a:r>
              <a:rPr lang="tr-TR" sz="2000" dirty="0">
                <a:effectLst/>
                <a:latin typeface="Times New Roman" panose="02020603050405020304" pitchFamily="18" charset="0"/>
                <a:ea typeface="Calibri" panose="020F0502020204030204" pitchFamily="34" charset="0"/>
                <a:cs typeface="Times New Roman" panose="02020603050405020304" pitchFamily="18" charset="0"/>
              </a:rPr>
              <a:t>Öğrenciler daha önce geçer not aldıkları dersleri, öğrenim süreleri içinde, ilgili dersten geçer not aldıkları yarıyıldan itibaren en geç dört yarıyıl içinde almaları şartıyla tekrarlayabilirler. Tekrarlanan derslerde, alınan son not geçerlidir.</a:t>
            </a:r>
          </a:p>
        </p:txBody>
      </p:sp>
    </p:spTree>
    <p:extLst>
      <p:ext uri="{BB962C8B-B14F-4D97-AF65-F5344CB8AC3E}">
        <p14:creationId xmlns:p14="http://schemas.microsoft.com/office/powerpoint/2010/main" val="37930841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83F6A03-4BD3-4DC5-9C24-0C9CFA6BCE38}"/>
              </a:ext>
            </a:extLst>
          </p:cNvPr>
          <p:cNvSpPr>
            <a:spLocks noGrp="1"/>
          </p:cNvSpPr>
          <p:nvPr>
            <p:ph type="title"/>
          </p:nvPr>
        </p:nvSpPr>
        <p:spPr>
          <a:xfrm>
            <a:off x="1620000" y="648000"/>
            <a:ext cx="8911687" cy="656050"/>
          </a:xfrm>
        </p:spPr>
        <p:txBody>
          <a:bodyPr>
            <a:normAutofit fontScale="90000"/>
          </a:bodyPr>
          <a:lstStyle/>
          <a:p>
            <a:r>
              <a:rPr lang="tr-TR" b="1" dirty="0">
                <a:latin typeface="Times New Roman" panose="02020603050405020304" pitchFamily="18" charset="0"/>
                <a:cs typeface="Times New Roman" panose="02020603050405020304" pitchFamily="18" charset="0"/>
              </a:rPr>
              <a:t>Öğrenime Ara verme İzni (Kayıt Dondurma)	</a:t>
            </a:r>
          </a:p>
        </p:txBody>
      </p:sp>
      <p:sp>
        <p:nvSpPr>
          <p:cNvPr id="3" name="İçerik Yer Tutucusu 2">
            <a:extLst>
              <a:ext uri="{FF2B5EF4-FFF2-40B4-BE49-F238E27FC236}">
                <a16:creationId xmlns:a16="http://schemas.microsoft.com/office/drawing/2014/main" id="{0853DA76-78A3-435C-86D8-AF9E1FD31BE3}"/>
              </a:ext>
            </a:extLst>
          </p:cNvPr>
          <p:cNvSpPr>
            <a:spLocks noGrp="1"/>
          </p:cNvSpPr>
          <p:nvPr>
            <p:ph idx="1"/>
          </p:nvPr>
        </p:nvSpPr>
        <p:spPr>
          <a:xfrm>
            <a:off x="1620000" y="1540189"/>
            <a:ext cx="8915400" cy="4827360"/>
          </a:xfrm>
        </p:spPr>
        <p:txBody>
          <a:bodyPr>
            <a:noAutofit/>
          </a:bodyPr>
          <a:lstStyle/>
          <a:p>
            <a:pPr marL="0" indent="0">
              <a:buNone/>
            </a:pPr>
            <a:r>
              <a:rPr lang="tr-TR" sz="3200" dirty="0">
                <a:effectLst/>
                <a:latin typeface="Times New Roman" panose="02020603050405020304" pitchFamily="18" charset="0"/>
                <a:ea typeface="Calibri" panose="020F0502020204030204" pitchFamily="34" charset="0"/>
                <a:cs typeface="Times New Roman" panose="02020603050405020304" pitchFamily="18" charset="0"/>
              </a:rPr>
              <a:t>İlgili fakülte/yüksekokul yönetim kurulu tarafından kabul edilen haklı ve geçerli bir mazereti nedeni ile öğrenime ara vermek için başvuran öğrenciye ilgili fakülte/yüksekokul yönetim kurulu kararı ile bir veya iki yarıyıl süre için öğrenime ara verme izni verilebilir.</a:t>
            </a:r>
          </a:p>
          <a:p>
            <a:pPr marL="0" indent="0">
              <a:buNone/>
            </a:pPr>
            <a:r>
              <a:rPr lang="tr-TR" sz="3200" dirty="0">
                <a:latin typeface="Times New Roman" panose="02020603050405020304" pitchFamily="18" charset="0"/>
                <a:cs typeface="Times New Roman" panose="02020603050405020304" pitchFamily="18" charset="0"/>
              </a:rPr>
              <a:t>Öğrenime ara veren öğrencilerin yarıyıl izin bilgileri </a:t>
            </a:r>
            <a:r>
              <a:rPr lang="tr-TR" sz="3200" dirty="0" err="1">
                <a:latin typeface="Times New Roman" panose="02020603050405020304" pitchFamily="18" charset="0"/>
                <a:cs typeface="Times New Roman" panose="02020603050405020304" pitchFamily="18" charset="0"/>
              </a:rPr>
              <a:t>OBS’ye</a:t>
            </a:r>
            <a:r>
              <a:rPr lang="tr-TR" sz="3200" dirty="0">
                <a:latin typeface="Times New Roman" panose="02020603050405020304" pitchFamily="18" charset="0"/>
                <a:cs typeface="Times New Roman" panose="02020603050405020304" pitchFamily="18" charset="0"/>
              </a:rPr>
              <a:t> doğru işlenmeli ve ilgili yarıyılda ders kaydı yapmış ise dersler üzerinden çıkarılmalıdır.</a:t>
            </a:r>
          </a:p>
          <a:p>
            <a:pPr marL="0" indent="0">
              <a:buNone/>
            </a:pPr>
            <a:endParaRPr lang="tr-TR" sz="32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712675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E1CDCBA-B381-4B93-8DE2-5D90FD920C3B}"/>
              </a:ext>
            </a:extLst>
          </p:cNvPr>
          <p:cNvSpPr>
            <a:spLocks noGrp="1"/>
          </p:cNvSpPr>
          <p:nvPr>
            <p:ph type="title"/>
          </p:nvPr>
        </p:nvSpPr>
        <p:spPr>
          <a:xfrm>
            <a:off x="1620000" y="648000"/>
            <a:ext cx="8911687" cy="689301"/>
          </a:xfrm>
        </p:spPr>
        <p:txBody>
          <a:bodyPr>
            <a:normAutofit/>
          </a:bodyPr>
          <a:lstStyle/>
          <a:p>
            <a:r>
              <a:rPr lang="tr-TR" sz="3200" b="1" dirty="0">
                <a:latin typeface="Times New Roman" panose="02020603050405020304" pitchFamily="18" charset="0"/>
                <a:cs typeface="Times New Roman" panose="02020603050405020304" pitchFamily="18" charset="0"/>
              </a:rPr>
              <a:t>Öğrenime Ara Verme İzin Gerekçeleri </a:t>
            </a:r>
          </a:p>
        </p:txBody>
      </p:sp>
      <p:sp>
        <p:nvSpPr>
          <p:cNvPr id="3" name="İçerik Yer Tutucusu 2">
            <a:extLst>
              <a:ext uri="{FF2B5EF4-FFF2-40B4-BE49-F238E27FC236}">
                <a16:creationId xmlns:a16="http://schemas.microsoft.com/office/drawing/2014/main" id="{2A8D3BED-04D5-4CF1-BD12-D1CF80166E82}"/>
              </a:ext>
            </a:extLst>
          </p:cNvPr>
          <p:cNvSpPr>
            <a:spLocks noGrp="1"/>
          </p:cNvSpPr>
          <p:nvPr>
            <p:ph idx="1"/>
          </p:nvPr>
        </p:nvSpPr>
        <p:spPr>
          <a:xfrm>
            <a:off x="1620000" y="1313411"/>
            <a:ext cx="9600508" cy="4920479"/>
          </a:xfrm>
        </p:spPr>
        <p:txBody>
          <a:bodyPr>
            <a:noAutofit/>
          </a:bodyPr>
          <a:lstStyle/>
          <a:p>
            <a:pPr marL="0" indent="0">
              <a:lnSpc>
                <a:spcPct val="107000"/>
              </a:lnSpc>
              <a:spcAft>
                <a:spcPts val="800"/>
              </a:spcAft>
              <a:buNone/>
            </a:pPr>
            <a:r>
              <a:rPr lang="tr-TR" dirty="0">
                <a:effectLst/>
                <a:latin typeface="Times New Roman" panose="02020603050405020304" pitchFamily="18" charset="0"/>
                <a:ea typeface="Calibri" panose="020F0502020204030204" pitchFamily="34" charset="0"/>
                <a:cs typeface="Times New Roman" panose="02020603050405020304" pitchFamily="18" charset="0"/>
              </a:rPr>
              <a:t>Öğrencilere aşağıdaki gerekçelerle yarıyıl/yıl izni verilebilir.</a:t>
            </a:r>
          </a:p>
          <a:p>
            <a:pPr>
              <a:lnSpc>
                <a:spcPct val="107000"/>
              </a:lnSpc>
              <a:spcAft>
                <a:spcPts val="800"/>
              </a:spcAft>
            </a:pPr>
            <a:r>
              <a:rPr lang="tr-TR" b="1" dirty="0">
                <a:effectLst/>
                <a:latin typeface="Times New Roman" panose="02020603050405020304" pitchFamily="18" charset="0"/>
                <a:ea typeface="Calibri" panose="020F0502020204030204" pitchFamily="34" charset="0"/>
                <a:cs typeface="Times New Roman" panose="02020603050405020304" pitchFamily="18" charset="0"/>
              </a:rPr>
              <a:t>Hastalık İzni:</a:t>
            </a:r>
            <a:r>
              <a:rPr lang="tr-TR" dirty="0">
                <a:effectLst/>
                <a:latin typeface="Times New Roman" panose="02020603050405020304" pitchFamily="18" charset="0"/>
                <a:ea typeface="Calibri" panose="020F0502020204030204" pitchFamily="34" charset="0"/>
                <a:cs typeface="Times New Roman" panose="02020603050405020304" pitchFamily="18" charset="0"/>
              </a:rPr>
              <a:t> En az altı haftalık bir süreyi kapsayan ve ilgili yönetim kurulunca uygun görülen sağlık kurulu raporu,</a:t>
            </a:r>
          </a:p>
          <a:p>
            <a:pPr>
              <a:lnSpc>
                <a:spcPct val="107000"/>
              </a:lnSpc>
              <a:spcAft>
                <a:spcPts val="800"/>
              </a:spcAft>
            </a:pPr>
            <a:r>
              <a:rPr lang="tr-TR" b="1" dirty="0">
                <a:effectLst/>
                <a:latin typeface="Times New Roman" panose="02020603050405020304" pitchFamily="18" charset="0"/>
                <a:ea typeface="Calibri" panose="020F0502020204030204" pitchFamily="34" charset="0"/>
                <a:cs typeface="Times New Roman" panose="02020603050405020304" pitchFamily="18" charset="0"/>
              </a:rPr>
              <a:t>Askerlik İzni:</a:t>
            </a:r>
            <a:r>
              <a:rPr lang="tr-TR" dirty="0">
                <a:effectLst/>
                <a:latin typeface="Times New Roman" panose="02020603050405020304" pitchFamily="18" charset="0"/>
                <a:ea typeface="Calibri" panose="020F0502020204030204" pitchFamily="34" charset="0"/>
                <a:cs typeface="Times New Roman" panose="02020603050405020304" pitchFamily="18" charset="0"/>
              </a:rPr>
              <a:t> Öğrencinin tecil veya sevk tehiri işleminin zorunlu nedenlerle yapılmaması veya azami öğrenim süresini doldurduğu için isteğe bağlı ya da zorunlu askere alınması,</a:t>
            </a:r>
          </a:p>
          <a:p>
            <a:pPr>
              <a:lnSpc>
                <a:spcPct val="107000"/>
              </a:lnSpc>
              <a:spcAft>
                <a:spcPts val="800"/>
              </a:spcAft>
            </a:pPr>
            <a:r>
              <a:rPr lang="tr-TR" b="1" dirty="0">
                <a:effectLst/>
                <a:latin typeface="Times New Roman" panose="02020603050405020304" pitchFamily="18" charset="0"/>
                <a:ea typeface="Calibri" panose="020F0502020204030204" pitchFamily="34" charset="0"/>
                <a:cs typeface="Times New Roman" panose="02020603050405020304" pitchFamily="18" charset="0"/>
              </a:rPr>
              <a:t>Maddi ve Ailevi Nedenlerle İzin:</a:t>
            </a:r>
            <a:r>
              <a:rPr lang="tr-TR" dirty="0">
                <a:effectLst/>
                <a:latin typeface="Times New Roman" panose="02020603050405020304" pitchFamily="18" charset="0"/>
                <a:ea typeface="Calibri" panose="020F0502020204030204" pitchFamily="34" charset="0"/>
                <a:cs typeface="Times New Roman" panose="02020603050405020304" pitchFamily="18" charset="0"/>
              </a:rPr>
              <a:t> Öğrenci için beklenmedik anlarda ortaya çıkan ve geçimini etkileyen ölüm, doğal afet veya benzer durumlar,</a:t>
            </a:r>
          </a:p>
          <a:p>
            <a:pPr>
              <a:lnSpc>
                <a:spcPct val="107000"/>
              </a:lnSpc>
              <a:spcAft>
                <a:spcPts val="800"/>
              </a:spcAft>
            </a:pPr>
            <a:r>
              <a:rPr lang="tr-TR" b="1" dirty="0">
                <a:effectLst/>
                <a:latin typeface="Times New Roman" panose="02020603050405020304" pitchFamily="18" charset="0"/>
                <a:ea typeface="Calibri" panose="020F0502020204030204" pitchFamily="34" charset="0"/>
                <a:cs typeface="Times New Roman" panose="02020603050405020304" pitchFamily="18" charset="0"/>
              </a:rPr>
              <a:t>Değişim programları hariç olmak üzere öğrenimleri ile ilgili olarak yurt dışında</a:t>
            </a:r>
            <a:r>
              <a:rPr lang="tr-TR" dirty="0">
                <a:latin typeface="Times New Roman" panose="02020603050405020304" pitchFamily="18" charset="0"/>
                <a:ea typeface="Calibri" panose="020F0502020204030204" pitchFamily="34" charset="0"/>
                <a:cs typeface="Times New Roman" panose="02020603050405020304" pitchFamily="18" charset="0"/>
              </a:rPr>
              <a:t> </a:t>
            </a:r>
            <a:r>
              <a:rPr lang="tr-TR" b="1" dirty="0">
                <a:effectLst/>
                <a:latin typeface="Times New Roman" panose="02020603050405020304" pitchFamily="18" charset="0"/>
                <a:ea typeface="Calibri" panose="020F0502020204030204" pitchFamily="34" charset="0"/>
                <a:cs typeface="Times New Roman" panose="02020603050405020304" pitchFamily="18" charset="0"/>
              </a:rPr>
              <a:t>görevlendirilme</a:t>
            </a:r>
            <a:r>
              <a:rPr lang="tr-TR" dirty="0">
                <a:effectLst/>
                <a:latin typeface="Times New Roman" panose="02020603050405020304" pitchFamily="18" charset="0"/>
                <a:ea typeface="Calibri" panose="020F0502020204030204" pitchFamily="34" charset="0"/>
                <a:cs typeface="Times New Roman" panose="02020603050405020304" pitchFamily="18" charset="0"/>
              </a:rPr>
              <a:t>,</a:t>
            </a:r>
          </a:p>
          <a:p>
            <a:pPr>
              <a:lnSpc>
                <a:spcPct val="107000"/>
              </a:lnSpc>
              <a:spcAft>
                <a:spcPts val="800"/>
              </a:spcAft>
            </a:pPr>
            <a:r>
              <a:rPr lang="tr-TR" dirty="0">
                <a:effectLst/>
                <a:latin typeface="Times New Roman" panose="02020603050405020304" pitchFamily="18" charset="0"/>
                <a:ea typeface="Calibri" panose="020F0502020204030204" pitchFamily="34" charset="0"/>
                <a:cs typeface="Times New Roman" panose="02020603050405020304" pitchFamily="18" charset="0"/>
              </a:rPr>
              <a:t>Öğrencinin gözaltına alınmış ve/veya tutuklanmış olması</a:t>
            </a:r>
          </a:p>
          <a:p>
            <a:pPr>
              <a:lnSpc>
                <a:spcPct val="107000"/>
              </a:lnSpc>
              <a:spcAft>
                <a:spcPts val="800"/>
              </a:spcAft>
            </a:pPr>
            <a:r>
              <a:rPr lang="tr-TR" dirty="0">
                <a:effectLst/>
                <a:latin typeface="Times New Roman" panose="02020603050405020304" pitchFamily="18" charset="0"/>
                <a:ea typeface="Calibri" panose="020F0502020204030204" pitchFamily="34" charset="0"/>
                <a:cs typeface="Times New Roman" panose="02020603050405020304" pitchFamily="18" charset="0"/>
              </a:rPr>
              <a:t>İlgili fakülte/yüksekokul yönetim kurulunca önerilen ve Üniversite Yönetim Kurulu tarafından kabule değer görülen diğer mazeret durumları.</a:t>
            </a:r>
          </a:p>
        </p:txBody>
      </p:sp>
    </p:spTree>
    <p:extLst>
      <p:ext uri="{BB962C8B-B14F-4D97-AF65-F5344CB8AC3E}">
        <p14:creationId xmlns:p14="http://schemas.microsoft.com/office/powerpoint/2010/main" val="23786272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09BFD84-9E40-4618-B429-43BCE506ABD9}"/>
              </a:ext>
            </a:extLst>
          </p:cNvPr>
          <p:cNvSpPr>
            <a:spLocks noGrp="1"/>
          </p:cNvSpPr>
          <p:nvPr>
            <p:ph type="title"/>
          </p:nvPr>
        </p:nvSpPr>
        <p:spPr>
          <a:xfrm>
            <a:off x="1620000" y="648000"/>
            <a:ext cx="8911687" cy="606174"/>
          </a:xfrm>
        </p:spPr>
        <p:txBody>
          <a:bodyPr>
            <a:normAutofit/>
          </a:bodyPr>
          <a:lstStyle/>
          <a:p>
            <a:r>
              <a:rPr lang="tr-TR" sz="3200" b="1" dirty="0">
                <a:latin typeface="Times New Roman" panose="02020603050405020304" pitchFamily="18" charset="0"/>
                <a:cs typeface="Times New Roman" panose="02020603050405020304" pitchFamily="18" charset="0"/>
              </a:rPr>
              <a:t>Öğrenime Ara Verme İzni Başvuru Şekli ve Süresi</a:t>
            </a:r>
          </a:p>
        </p:txBody>
      </p:sp>
      <p:sp>
        <p:nvSpPr>
          <p:cNvPr id="3" name="İçerik Yer Tutucusu 2">
            <a:extLst>
              <a:ext uri="{FF2B5EF4-FFF2-40B4-BE49-F238E27FC236}">
                <a16:creationId xmlns:a16="http://schemas.microsoft.com/office/drawing/2014/main" id="{308FDBCC-3166-45EC-94D3-ED555D98CCD2}"/>
              </a:ext>
            </a:extLst>
          </p:cNvPr>
          <p:cNvSpPr>
            <a:spLocks noGrp="1"/>
          </p:cNvSpPr>
          <p:nvPr>
            <p:ph idx="1"/>
          </p:nvPr>
        </p:nvSpPr>
        <p:spPr>
          <a:xfrm>
            <a:off x="1620000" y="1496291"/>
            <a:ext cx="9441290" cy="4414931"/>
          </a:xfrm>
        </p:spPr>
        <p:txBody>
          <a:bodyPr>
            <a:normAutofit/>
          </a:bodyPr>
          <a:lstStyle/>
          <a:p>
            <a:pPr marL="0" indent="0">
              <a:buNone/>
            </a:pPr>
            <a:r>
              <a:rPr lang="tr-TR" sz="3200" dirty="0">
                <a:effectLst/>
                <a:latin typeface="Times New Roman" panose="02020603050405020304" pitchFamily="18" charset="0"/>
                <a:ea typeface="Calibri" panose="020F0502020204030204" pitchFamily="34" charset="0"/>
                <a:cs typeface="Times New Roman" panose="02020603050405020304" pitchFamily="18" charset="0"/>
              </a:rPr>
              <a:t>İzin istekleri gerekçeli bir dilekçe ve belgelerle birlikte ilgili dekanlık veya</a:t>
            </a:r>
            <a:r>
              <a:rPr lang="tr-TR" sz="3200" b="1" dirty="0">
                <a:effectLst/>
                <a:latin typeface="Times New Roman" panose="02020603050405020304" pitchFamily="18" charset="0"/>
                <a:ea typeface="Calibri" panose="020F0502020204030204" pitchFamily="34" charset="0"/>
                <a:cs typeface="Times New Roman" panose="02020603050405020304" pitchFamily="18" charset="0"/>
              </a:rPr>
              <a:t> </a:t>
            </a:r>
            <a:r>
              <a:rPr lang="tr-TR" sz="3200" dirty="0">
                <a:effectLst/>
                <a:latin typeface="Times New Roman" panose="02020603050405020304" pitchFamily="18" charset="0"/>
                <a:ea typeface="Calibri" panose="020F0502020204030204" pitchFamily="34" charset="0"/>
                <a:cs typeface="Times New Roman" panose="02020603050405020304" pitchFamily="18" charset="0"/>
              </a:rPr>
              <a:t>müdürlüklere yapılır. İzin isteklerinin yarıyıl başında ve ders alma süresi bitmeden önce yapılması</a:t>
            </a:r>
            <a:r>
              <a:rPr lang="tr-TR" sz="3200" b="1" dirty="0">
                <a:effectLst/>
                <a:latin typeface="Times New Roman" panose="02020603050405020304" pitchFamily="18" charset="0"/>
                <a:ea typeface="Calibri" panose="020F0502020204030204" pitchFamily="34" charset="0"/>
                <a:cs typeface="Times New Roman" panose="02020603050405020304" pitchFamily="18" charset="0"/>
              </a:rPr>
              <a:t> </a:t>
            </a:r>
            <a:r>
              <a:rPr lang="tr-TR" sz="3200" dirty="0">
                <a:effectLst/>
                <a:latin typeface="Times New Roman" panose="02020603050405020304" pitchFamily="18" charset="0"/>
                <a:ea typeface="Calibri" panose="020F0502020204030204" pitchFamily="34" charset="0"/>
                <a:cs typeface="Times New Roman" panose="02020603050405020304" pitchFamily="18" charset="0"/>
              </a:rPr>
              <a:t>esastır. Ani hastalık ve beklenmedik durumlar dışında bu süreler bittikten sonra yapılacak başvurular</a:t>
            </a:r>
            <a:r>
              <a:rPr lang="tr-TR" sz="3200" b="1" dirty="0">
                <a:effectLst/>
                <a:latin typeface="Times New Roman" panose="02020603050405020304" pitchFamily="18" charset="0"/>
                <a:ea typeface="Calibri" panose="020F0502020204030204" pitchFamily="34" charset="0"/>
                <a:cs typeface="Times New Roman" panose="02020603050405020304" pitchFamily="18" charset="0"/>
              </a:rPr>
              <a:t> </a:t>
            </a:r>
            <a:r>
              <a:rPr lang="tr-TR" sz="3200" dirty="0">
                <a:effectLst/>
                <a:latin typeface="Times New Roman" panose="02020603050405020304" pitchFamily="18" charset="0"/>
                <a:ea typeface="Calibri" panose="020F0502020204030204" pitchFamily="34" charset="0"/>
                <a:cs typeface="Times New Roman" panose="02020603050405020304" pitchFamily="18" charset="0"/>
              </a:rPr>
              <a:t>işleme konulmaz.</a:t>
            </a:r>
          </a:p>
        </p:txBody>
      </p:sp>
    </p:spTree>
    <p:extLst>
      <p:ext uri="{BB962C8B-B14F-4D97-AF65-F5344CB8AC3E}">
        <p14:creationId xmlns:p14="http://schemas.microsoft.com/office/powerpoint/2010/main" val="29749407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0AF0680-83FC-4A0B-8598-F51FF1D673D9}"/>
              </a:ext>
            </a:extLst>
          </p:cNvPr>
          <p:cNvSpPr>
            <a:spLocks noGrp="1"/>
          </p:cNvSpPr>
          <p:nvPr>
            <p:ph type="title"/>
          </p:nvPr>
        </p:nvSpPr>
        <p:spPr>
          <a:xfrm>
            <a:off x="1620000" y="648000"/>
            <a:ext cx="8911687" cy="689301"/>
          </a:xfrm>
        </p:spPr>
        <p:txBody>
          <a:bodyPr>
            <a:normAutofit/>
          </a:bodyPr>
          <a:lstStyle/>
          <a:p>
            <a:r>
              <a:rPr lang="tr-TR" sz="3200" b="1" dirty="0">
                <a:latin typeface="Times New Roman" panose="02020603050405020304" pitchFamily="18" charset="0"/>
                <a:cs typeface="Times New Roman" panose="02020603050405020304" pitchFamily="18" charset="0"/>
              </a:rPr>
              <a:t>Kayıt silme</a:t>
            </a:r>
          </a:p>
        </p:txBody>
      </p:sp>
      <p:sp>
        <p:nvSpPr>
          <p:cNvPr id="3" name="İçerik Yer Tutucusu 2">
            <a:extLst>
              <a:ext uri="{FF2B5EF4-FFF2-40B4-BE49-F238E27FC236}">
                <a16:creationId xmlns:a16="http://schemas.microsoft.com/office/drawing/2014/main" id="{00A0207F-CCEC-432D-B9F7-055EB8F4B7EC}"/>
              </a:ext>
            </a:extLst>
          </p:cNvPr>
          <p:cNvSpPr>
            <a:spLocks noGrp="1"/>
          </p:cNvSpPr>
          <p:nvPr>
            <p:ph idx="1"/>
          </p:nvPr>
        </p:nvSpPr>
        <p:spPr>
          <a:xfrm>
            <a:off x="1620000" y="1451698"/>
            <a:ext cx="9559277" cy="4827361"/>
          </a:xfrm>
        </p:spPr>
        <p:txBody>
          <a:bodyPr>
            <a:noAutofit/>
          </a:bodyPr>
          <a:lstStyle/>
          <a:p>
            <a:pPr marL="0" indent="0">
              <a:lnSpc>
                <a:spcPct val="107000"/>
              </a:lnSpc>
              <a:spcAft>
                <a:spcPts val="800"/>
              </a:spcAft>
              <a:buNone/>
            </a:pPr>
            <a:r>
              <a:rPr lang="tr-TR" sz="2200" dirty="0">
                <a:effectLst/>
                <a:latin typeface="Times New Roman" panose="02020603050405020304" pitchFamily="18" charset="0"/>
                <a:ea typeface="Calibri" panose="020F0502020204030204" pitchFamily="34" charset="0"/>
                <a:cs typeface="Times New Roman" panose="02020603050405020304" pitchFamily="18" charset="0"/>
              </a:rPr>
              <a:t>Bu Yönetmeliğin azami öğrenim </a:t>
            </a:r>
            <a:r>
              <a:rPr lang="tr-TR" sz="2200" dirty="0" err="1">
                <a:effectLst/>
                <a:latin typeface="Times New Roman" panose="02020603050405020304" pitchFamily="18" charset="0"/>
                <a:ea typeface="Calibri" panose="020F0502020204030204" pitchFamily="34" charset="0"/>
                <a:cs typeface="Times New Roman" panose="02020603050405020304" pitchFamily="18" charset="0"/>
              </a:rPr>
              <a:t>öğrenim</a:t>
            </a:r>
            <a:r>
              <a:rPr lang="tr-TR" sz="2200" dirty="0">
                <a:effectLst/>
                <a:latin typeface="Times New Roman" panose="02020603050405020304" pitchFamily="18" charset="0"/>
                <a:ea typeface="Calibri" panose="020F0502020204030204" pitchFamily="34" charset="0"/>
                <a:cs typeface="Times New Roman" panose="02020603050405020304" pitchFamily="18" charset="0"/>
              </a:rPr>
              <a:t> süresinin tamamlanıp tamamlanmadığına bakılmaksızın aşağıdaki durumlarda öğrencinin kaydı silinir.</a:t>
            </a:r>
          </a:p>
          <a:p>
            <a:pPr>
              <a:lnSpc>
                <a:spcPct val="107000"/>
              </a:lnSpc>
              <a:spcAft>
                <a:spcPts val="800"/>
              </a:spcAft>
            </a:pPr>
            <a:r>
              <a:rPr lang="tr-TR" sz="2200" dirty="0">
                <a:effectLst/>
                <a:latin typeface="Times New Roman" panose="02020603050405020304" pitchFamily="18" charset="0"/>
                <a:ea typeface="Calibri" panose="020F0502020204030204" pitchFamily="34" charset="0"/>
                <a:cs typeface="Times New Roman" panose="02020603050405020304" pitchFamily="18" charset="0"/>
              </a:rPr>
              <a:t>Kendi isteği ile kayıt silme dilekçesi vermesi,</a:t>
            </a:r>
          </a:p>
          <a:p>
            <a:pPr>
              <a:lnSpc>
                <a:spcPct val="107000"/>
              </a:lnSpc>
              <a:spcAft>
                <a:spcPts val="800"/>
              </a:spcAft>
            </a:pPr>
            <a:r>
              <a:rPr lang="tr-TR" sz="2200" dirty="0">
                <a:effectLst/>
                <a:latin typeface="Times New Roman" panose="02020603050405020304" pitchFamily="18" charset="0"/>
                <a:ea typeface="Calibri" panose="020F0502020204030204" pitchFamily="34" charset="0"/>
                <a:cs typeface="Times New Roman" panose="02020603050405020304" pitchFamily="18" charset="0"/>
              </a:rPr>
              <a:t>Yatay geçiş yoluyla başka bir yükseköğretim kurumuna kabul edilmesi,</a:t>
            </a:r>
          </a:p>
          <a:p>
            <a:pPr>
              <a:lnSpc>
                <a:spcPct val="107000"/>
              </a:lnSpc>
              <a:spcAft>
                <a:spcPts val="800"/>
              </a:spcAft>
            </a:pPr>
            <a:r>
              <a:rPr lang="tr-TR" sz="2200" dirty="0">
                <a:effectLst/>
                <a:latin typeface="Times New Roman" panose="02020603050405020304" pitchFamily="18" charset="0"/>
                <a:ea typeface="Calibri" panose="020F0502020204030204" pitchFamily="34" charset="0"/>
                <a:cs typeface="Times New Roman" panose="02020603050405020304" pitchFamily="18" charset="0"/>
              </a:rPr>
              <a:t>Yükseköğretim kurumundan çıkarma cezası ile cezalandırılması,</a:t>
            </a:r>
          </a:p>
          <a:p>
            <a:pPr>
              <a:lnSpc>
                <a:spcPct val="107000"/>
              </a:lnSpc>
              <a:spcAft>
                <a:spcPts val="800"/>
              </a:spcAft>
            </a:pPr>
            <a:r>
              <a:rPr lang="tr-TR" sz="2200" dirty="0">
                <a:effectLst/>
                <a:latin typeface="Times New Roman" panose="02020603050405020304" pitchFamily="18" charset="0"/>
                <a:ea typeface="Calibri" panose="020F0502020204030204" pitchFamily="34" charset="0"/>
                <a:cs typeface="Times New Roman" panose="02020603050405020304" pitchFamily="18" charset="0"/>
              </a:rPr>
              <a:t>Örgün olmayan öğretim programları hariç olmak üzere, başka bir yükseköğretim kurumunda kayıtlı olduğunun belirlenmesi,</a:t>
            </a:r>
          </a:p>
          <a:p>
            <a:pPr>
              <a:lnSpc>
                <a:spcPct val="107000"/>
              </a:lnSpc>
              <a:spcAft>
                <a:spcPts val="800"/>
              </a:spcAft>
            </a:pPr>
            <a:r>
              <a:rPr lang="tr-TR" sz="2200" dirty="0">
                <a:effectLst/>
                <a:latin typeface="Times New Roman" panose="02020603050405020304" pitchFamily="18" charset="0"/>
                <a:ea typeface="Calibri" panose="020F0502020204030204" pitchFamily="34" charset="0"/>
                <a:cs typeface="Times New Roman" panose="02020603050405020304" pitchFamily="18" charset="0"/>
              </a:rPr>
              <a:t>Kayıt işleminin, kural dışı (eksik belge veya sahte belge ile) yapıldığının, kayıt hakkı kazanamadığının anlaşılması nedeniyle kayıt işleminin iptal edilmesi,</a:t>
            </a:r>
          </a:p>
        </p:txBody>
      </p:sp>
    </p:spTree>
    <p:extLst>
      <p:ext uri="{BB962C8B-B14F-4D97-AF65-F5344CB8AC3E}">
        <p14:creationId xmlns:p14="http://schemas.microsoft.com/office/powerpoint/2010/main" val="9042971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0000"/>
            <a:lum/>
          </a:blip>
          <a:srcRect/>
          <a:stretch>
            <a:fillRect/>
          </a:stretch>
        </a:blip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7404FB7-1A6D-490A-833F-F7AB95BB07B7}"/>
              </a:ext>
            </a:extLst>
          </p:cNvPr>
          <p:cNvSpPr>
            <a:spLocks noGrp="1"/>
          </p:cNvSpPr>
          <p:nvPr>
            <p:ph idx="1"/>
          </p:nvPr>
        </p:nvSpPr>
        <p:spPr>
          <a:xfrm>
            <a:off x="1596788" y="1828800"/>
            <a:ext cx="10200698" cy="5029200"/>
          </a:xfrm>
        </p:spPr>
        <p:txBody>
          <a:bodyPr>
            <a:noAutofit/>
          </a:bodyPr>
          <a:lstStyle/>
          <a:p>
            <a:pPr marL="0" indent="0">
              <a:buNone/>
            </a:pPr>
            <a:r>
              <a:rPr lang="tr-TR" sz="2400" dirty="0">
                <a:latin typeface="Times New Roman" panose="02020603050405020304" pitchFamily="18" charset="0"/>
                <a:cs typeface="Times New Roman" panose="02020603050405020304" pitchFamily="18" charset="0"/>
              </a:rPr>
              <a:t>Özel öğrenci, değişim programı öğrencileri ile yaz okulunda Üniversitemizde ders alan diğer üniversite öğrencilerinin Üniversitemizdeki eğitimini tamamladıktan sonra kayıtları silinir ve transkriptleri kayıtlı olduğu üniversitelerine gönderilir.</a:t>
            </a:r>
          </a:p>
          <a:p>
            <a:pPr marL="0" indent="0">
              <a:buNone/>
            </a:pPr>
            <a:r>
              <a:rPr lang="tr-TR" sz="2400" dirty="0">
                <a:latin typeface="Times New Roman" panose="02020603050405020304" pitchFamily="18" charset="0"/>
                <a:cs typeface="Times New Roman" panose="02020603050405020304" pitchFamily="18" charset="0"/>
              </a:rPr>
              <a:t>Özel Öğrenci statüsünde öğrenimine devam eden öğrencilerin, Üniversitemizde tanınan öğrenim süreleri sonunda yeni bir Yönetim Kurulu Kararı alınmadan kayıt silme işlemi yapılır.</a:t>
            </a:r>
          </a:p>
          <a:p>
            <a:pPr marL="0" indent="0">
              <a:buNone/>
            </a:pPr>
            <a:r>
              <a:rPr lang="tr-TR" sz="2400" dirty="0">
                <a:latin typeface="Times New Roman" panose="02020603050405020304" pitchFamily="18" charset="0"/>
                <a:cs typeface="Times New Roman" panose="02020603050405020304" pitchFamily="18" charset="0"/>
              </a:rPr>
              <a:t>Tüm kayıt silme işlemlerinde </a:t>
            </a:r>
            <a:r>
              <a:rPr lang="tr-TR" sz="2400" dirty="0" err="1">
                <a:latin typeface="Times New Roman" panose="02020603050405020304" pitchFamily="18" charset="0"/>
                <a:cs typeface="Times New Roman" panose="02020603050405020304" pitchFamily="18" charset="0"/>
              </a:rPr>
              <a:t>OBS’de</a:t>
            </a:r>
            <a:r>
              <a:rPr lang="tr-TR" sz="2400" dirty="0">
                <a:latin typeface="Times New Roman" panose="02020603050405020304" pitchFamily="18" charset="0"/>
                <a:cs typeface="Times New Roman" panose="02020603050405020304" pitchFamily="18" charset="0"/>
              </a:rPr>
              <a:t> öğrenci kart bilgilerinde öğrenci katkı payı veya öğrenim ücretlerine ilişkin bilgiler kontrol edilerek ücretler tahsil edilir, tahsil zorunluluğu olmayanların tahakkukları sıfırlanır, varsa yarıyıla ait ders kayıtları bırakıldı olarak işaretlenir.</a:t>
            </a:r>
          </a:p>
          <a:p>
            <a:pPr marL="0" indent="0">
              <a:buNone/>
            </a:pPr>
            <a:endParaRPr lang="tr-TR" sz="2400" dirty="0">
              <a:latin typeface="Times New Roman" panose="02020603050405020304" pitchFamily="18" charset="0"/>
              <a:cs typeface="Times New Roman" panose="02020603050405020304" pitchFamily="18" charset="0"/>
            </a:endParaRPr>
          </a:p>
        </p:txBody>
      </p:sp>
      <p:sp>
        <p:nvSpPr>
          <p:cNvPr id="4" name="Başlık 1">
            <a:extLst>
              <a:ext uri="{FF2B5EF4-FFF2-40B4-BE49-F238E27FC236}">
                <a16:creationId xmlns:a16="http://schemas.microsoft.com/office/drawing/2014/main" id="{C7F1B137-85FB-450D-AAC7-13F5EB67B442}"/>
              </a:ext>
            </a:extLst>
          </p:cNvPr>
          <p:cNvSpPr>
            <a:spLocks noGrp="1"/>
          </p:cNvSpPr>
          <p:nvPr>
            <p:ph type="title"/>
          </p:nvPr>
        </p:nvSpPr>
        <p:spPr>
          <a:xfrm>
            <a:off x="1620000" y="648000"/>
            <a:ext cx="10200698" cy="1047796"/>
          </a:xfrm>
        </p:spPr>
        <p:txBody>
          <a:bodyPr>
            <a:normAutofit fontScale="90000"/>
          </a:bodyPr>
          <a:lstStyle/>
          <a:p>
            <a:r>
              <a:rPr lang="tr-TR" b="1" dirty="0">
                <a:latin typeface="Times New Roman" panose="02020603050405020304" pitchFamily="18" charset="0"/>
                <a:cs typeface="Times New Roman" panose="02020603050405020304" pitchFamily="18" charset="0"/>
              </a:rPr>
              <a:t>Özel Öğrenci, Değişim Programı ve Yaz Okulu Öğrencisi Kayıt Silme</a:t>
            </a:r>
          </a:p>
        </p:txBody>
      </p:sp>
    </p:spTree>
    <p:extLst>
      <p:ext uri="{BB962C8B-B14F-4D97-AF65-F5344CB8AC3E}">
        <p14:creationId xmlns:p14="http://schemas.microsoft.com/office/powerpoint/2010/main" val="9566923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0CB6B75-8BE6-49F8-A679-5CEA899E4B89}"/>
              </a:ext>
            </a:extLst>
          </p:cNvPr>
          <p:cNvSpPr>
            <a:spLocks noGrp="1"/>
          </p:cNvSpPr>
          <p:nvPr>
            <p:ph type="title"/>
          </p:nvPr>
        </p:nvSpPr>
        <p:spPr>
          <a:xfrm>
            <a:off x="1619999" y="624110"/>
            <a:ext cx="9852334" cy="572923"/>
          </a:xfrm>
        </p:spPr>
        <p:txBody>
          <a:bodyPr>
            <a:normAutofit/>
          </a:bodyPr>
          <a:lstStyle/>
          <a:p>
            <a:r>
              <a:rPr lang="tr-TR" sz="3000" b="1" dirty="0">
                <a:latin typeface="Times New Roman" panose="02020603050405020304" pitchFamily="18" charset="0"/>
                <a:cs typeface="Times New Roman" panose="02020603050405020304" pitchFamily="18" charset="0"/>
              </a:rPr>
              <a:t>Normal Öğrenim Süreleri ve Azami Öğrenim Süreleri</a:t>
            </a:r>
          </a:p>
        </p:txBody>
      </p:sp>
      <p:sp>
        <p:nvSpPr>
          <p:cNvPr id="3" name="İçerik Yer Tutucusu 2">
            <a:extLst>
              <a:ext uri="{FF2B5EF4-FFF2-40B4-BE49-F238E27FC236}">
                <a16:creationId xmlns:a16="http://schemas.microsoft.com/office/drawing/2014/main" id="{E2A07383-0475-4062-85E7-99C4B2CD19A1}"/>
              </a:ext>
            </a:extLst>
          </p:cNvPr>
          <p:cNvSpPr>
            <a:spLocks noGrp="1"/>
          </p:cNvSpPr>
          <p:nvPr>
            <p:ph idx="1"/>
          </p:nvPr>
        </p:nvSpPr>
        <p:spPr>
          <a:xfrm>
            <a:off x="1620000" y="1546167"/>
            <a:ext cx="8915400" cy="4365055"/>
          </a:xfrm>
        </p:spPr>
        <p:txBody>
          <a:bodyPr>
            <a:normAutofit/>
          </a:bodyPr>
          <a:lstStyle/>
          <a:p>
            <a:r>
              <a:rPr lang="tr-TR" sz="2400" dirty="0">
                <a:latin typeface="Times New Roman" panose="02020603050405020304" pitchFamily="18" charset="0"/>
                <a:cs typeface="Times New Roman" panose="02020603050405020304" pitchFamily="18" charset="0"/>
              </a:rPr>
              <a:t>Ön lisans; normal öğrenim  süresi iki yıl, azami öğrenim süresi dört yıl,</a:t>
            </a:r>
          </a:p>
          <a:p>
            <a:r>
              <a:rPr lang="tr-TR" sz="2400" dirty="0">
                <a:latin typeface="Times New Roman" panose="02020603050405020304" pitchFamily="18" charset="0"/>
                <a:cs typeface="Times New Roman" panose="02020603050405020304" pitchFamily="18" charset="0"/>
              </a:rPr>
              <a:t>Lisans; normal öğrenim  süresi dört yıl,   azami öğrenim süresi yedi yıl,</a:t>
            </a:r>
          </a:p>
          <a:p>
            <a:r>
              <a:rPr lang="tr-TR" sz="2400" dirty="0">
                <a:latin typeface="Times New Roman" panose="02020603050405020304" pitchFamily="18" charset="0"/>
                <a:cs typeface="Times New Roman" panose="02020603050405020304" pitchFamily="18" charset="0"/>
              </a:rPr>
              <a:t>Veterinerlik ve Diş Hekimliği Fakültesi normal öğrenim süresi beş yıl, azami öğrenim süresi sekiz yıl,</a:t>
            </a:r>
          </a:p>
          <a:p>
            <a:r>
              <a:rPr lang="tr-TR" sz="2400" dirty="0">
                <a:latin typeface="Times New Roman" panose="02020603050405020304" pitchFamily="18" charset="0"/>
                <a:cs typeface="Times New Roman" panose="02020603050405020304" pitchFamily="18" charset="0"/>
              </a:rPr>
              <a:t>Tıp fakültesi normal öğrenim  süresi altı yıl, azami öğrenim süresi dokuz yıldır.</a:t>
            </a:r>
          </a:p>
        </p:txBody>
      </p:sp>
    </p:spTree>
    <p:extLst>
      <p:ext uri="{BB962C8B-B14F-4D97-AF65-F5344CB8AC3E}">
        <p14:creationId xmlns:p14="http://schemas.microsoft.com/office/powerpoint/2010/main" val="9302432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51DB1DF-2F81-4F33-B152-A513F7B31EB4}"/>
              </a:ext>
            </a:extLst>
          </p:cNvPr>
          <p:cNvSpPr>
            <a:spLocks noGrp="1"/>
          </p:cNvSpPr>
          <p:nvPr>
            <p:ph type="title"/>
          </p:nvPr>
        </p:nvSpPr>
        <p:spPr>
          <a:xfrm>
            <a:off x="1620000" y="706992"/>
            <a:ext cx="9648528" cy="640445"/>
          </a:xfrm>
        </p:spPr>
        <p:txBody>
          <a:bodyPr>
            <a:normAutofit/>
          </a:bodyPr>
          <a:lstStyle/>
          <a:p>
            <a:r>
              <a:rPr lang="tr-TR" sz="2600" b="1" dirty="0">
                <a:latin typeface="Times New Roman" panose="02020603050405020304" pitchFamily="18" charset="0"/>
                <a:cs typeface="Times New Roman" panose="02020603050405020304" pitchFamily="18" charset="0"/>
              </a:rPr>
              <a:t>Azami Öğrenim Sonunda yapılacak ek sınavlar ve öğrenim hakları</a:t>
            </a:r>
          </a:p>
        </p:txBody>
      </p:sp>
      <p:sp>
        <p:nvSpPr>
          <p:cNvPr id="3" name="İçerik Yer Tutucusu 2">
            <a:extLst>
              <a:ext uri="{FF2B5EF4-FFF2-40B4-BE49-F238E27FC236}">
                <a16:creationId xmlns:a16="http://schemas.microsoft.com/office/drawing/2014/main" id="{D0831027-9CD2-4B03-ACC1-1C2A78E1FDC4}"/>
              </a:ext>
            </a:extLst>
          </p:cNvPr>
          <p:cNvSpPr>
            <a:spLocks noGrp="1"/>
          </p:cNvSpPr>
          <p:nvPr>
            <p:ph idx="1"/>
          </p:nvPr>
        </p:nvSpPr>
        <p:spPr>
          <a:xfrm>
            <a:off x="1620000" y="1559853"/>
            <a:ext cx="10030913" cy="4927114"/>
          </a:xfrm>
        </p:spPr>
        <p:txBody>
          <a:bodyPr>
            <a:noAutofit/>
          </a:bodyPr>
          <a:lstStyle/>
          <a:p>
            <a:pPr>
              <a:lnSpc>
                <a:spcPct val="107000"/>
              </a:lnSpc>
              <a:spcAft>
                <a:spcPts val="800"/>
              </a:spcAft>
            </a:pPr>
            <a:r>
              <a:rPr lang="tr-TR" sz="2000" dirty="0">
                <a:effectLst/>
                <a:latin typeface="Times New Roman" panose="02020603050405020304" pitchFamily="18" charset="0"/>
                <a:ea typeface="Calibri" panose="020F0502020204030204" pitchFamily="34" charset="0"/>
                <a:cs typeface="Times New Roman" panose="02020603050405020304" pitchFamily="18" charset="0"/>
              </a:rPr>
              <a:t>Azami öğrenim süreleri sonunda son sınıf öğrencilerine, kayıtlı oldukları bölüm/programlardan mezun olabilmek için başarısız oldukları bütün dersler için iki ek sınav hakkı verilir. </a:t>
            </a:r>
          </a:p>
          <a:p>
            <a:pPr>
              <a:lnSpc>
                <a:spcPct val="107000"/>
              </a:lnSpc>
              <a:spcAft>
                <a:spcPts val="800"/>
              </a:spcAft>
            </a:pPr>
            <a:r>
              <a:rPr lang="tr-TR" sz="2000" dirty="0">
                <a:effectLst/>
                <a:latin typeface="Times New Roman" panose="02020603050405020304" pitchFamily="18" charset="0"/>
                <a:ea typeface="Calibri" panose="020F0502020204030204" pitchFamily="34" charset="0"/>
                <a:cs typeface="Times New Roman" panose="02020603050405020304" pitchFamily="18" charset="0"/>
              </a:rPr>
              <a:t>Bu sınavlar sonunda başarısız ders sayısını beş derse indirenlere bu beş ders için üç yarıyıl, ek sınavları almadan beş derse kadar başarısız olan öğrencilere dört yarıyıl (sınıf geçme esasına göre öğretim yapılan kurumlarda iki eğitim-öğretim yılı) öğrenim hakkı verilir.</a:t>
            </a:r>
          </a:p>
          <a:p>
            <a:pPr>
              <a:lnSpc>
                <a:spcPct val="107000"/>
              </a:lnSpc>
              <a:spcAft>
                <a:spcPts val="800"/>
              </a:spcAft>
            </a:pPr>
            <a:r>
              <a:rPr lang="tr-TR" sz="2000" dirty="0">
                <a:effectLst/>
                <a:latin typeface="Times New Roman" panose="02020603050405020304" pitchFamily="18" charset="0"/>
                <a:ea typeface="Calibri" panose="020F0502020204030204" pitchFamily="34" charset="0"/>
                <a:cs typeface="Times New Roman" panose="02020603050405020304" pitchFamily="18" charset="0"/>
              </a:rPr>
              <a:t>Bir dersten başarısız olanlara ise öğrencilik haklarından yararlanmaksızın, başarısız oldukları dersin sınavlarına sınırsız girme hakkı tanınır.</a:t>
            </a:r>
          </a:p>
          <a:p>
            <a:r>
              <a:rPr lang="tr-TR" sz="2000" dirty="0">
                <a:effectLst/>
                <a:latin typeface="Times New Roman" panose="02020603050405020304" pitchFamily="18" charset="0"/>
                <a:ea typeface="Calibri" panose="020F0502020204030204" pitchFamily="34" charset="0"/>
                <a:cs typeface="Times New Roman" panose="02020603050405020304" pitchFamily="18" charset="0"/>
              </a:rPr>
              <a:t>İzledikleri programdan mezun olmak için gerekli bütün derslerden geçer not aldıkları hâlde başarılı sayılabilmeleri için genel not ortalamaları 2.00’ı sağlayamamaları sebebiyle ilişikleri kesilme durumuna gelen son yarıyıl (sınıf geçme esasına göre öğretim yapılan kurumlarda son sınıf) öğrencilerine, not ortalamalarını yükseltmek üzere diledikleri derslerden sınırsız sınav hakkı tanınır.</a:t>
            </a:r>
            <a:endParaRPr lang="tr-TR"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213931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620000" y="1296637"/>
            <a:ext cx="9285668" cy="5521078"/>
          </a:xfrm>
        </p:spPr>
        <p:txBody>
          <a:bodyPr>
            <a:normAutofit/>
          </a:bodyPr>
          <a:lstStyle/>
          <a:p>
            <a:r>
              <a:rPr lang="tr-TR" sz="2000" dirty="0">
                <a:latin typeface="Times New Roman" panose="02020603050405020304" pitchFamily="18" charset="0"/>
                <a:cs typeface="Times New Roman" panose="02020603050405020304" pitchFamily="18" charset="0"/>
              </a:rPr>
              <a:t>Akademik birimlerimiz tarafından Eğitim-Öğretim Yılı sonunda mezuniyete ilişkin Yönetim Kurulu Kararı,  mezun listesi, mezuniyet tarihi ile diploma numarasına göre sıralanmış diploma defteri (renkli) Daire Başkanlığımıza gönderilir.</a:t>
            </a:r>
          </a:p>
          <a:p>
            <a:r>
              <a:rPr lang="tr-TR" sz="2000" dirty="0">
                <a:latin typeface="Times New Roman" panose="02020603050405020304" pitchFamily="18" charset="0"/>
                <a:cs typeface="Times New Roman" panose="02020603050405020304" pitchFamily="18" charset="0"/>
              </a:rPr>
              <a:t>Akademik birimlerimiz tarafından gönderilmemiş ve arşivlenmemiş diploma defterlerimiz bulunmakta, bulunduğumuz yarıyıl içinde eksikliklerin tamamlanarak ciltlenmek ve arşivlenmek üzere Daire Başkanlığımıza gönderilmesi gerekmektedir.</a:t>
            </a:r>
          </a:p>
          <a:p>
            <a:r>
              <a:rPr lang="tr-TR" sz="2000" dirty="0">
                <a:latin typeface="Times New Roman" panose="02020603050405020304" pitchFamily="18" charset="0"/>
                <a:cs typeface="Times New Roman" panose="02020603050405020304" pitchFamily="18" charset="0"/>
              </a:rPr>
              <a:t>Bazı akademik birimlerimizde mezuniyet işlemlerinde gecikmeler yaşanmaktadır ve bu gecikmeler mezunlarımızın mağduriyetine ve çözüm bulmak için Rektörlüğümüze ulaşmalarına neden olmaktadır.</a:t>
            </a:r>
          </a:p>
          <a:p>
            <a:r>
              <a:rPr lang="tr-TR" sz="2000" dirty="0">
                <a:latin typeface="Times New Roman" panose="02020603050405020304" pitchFamily="18" charset="0"/>
                <a:cs typeface="Times New Roman" panose="02020603050405020304" pitchFamily="18" charset="0"/>
              </a:rPr>
              <a:t>Mevcut diplomaların hazırlanması, imzalanmak üzere akademik birimler ve Dairemiz arasında gidip gelmesi ve arşivlenmesi konusunda sorunlar yaşanmaktaydı. Rektör Hocamızın talimatlarıyla bu yarıyıl sonunda diplomaların elektronik imza ile imzalanması için çalışmalar başlatılmış ve süreç devam etmektedir.</a:t>
            </a:r>
          </a:p>
          <a:p>
            <a:r>
              <a:rPr lang="tr-TR" sz="2000" dirty="0">
                <a:latin typeface="Times New Roman" panose="02020603050405020304" pitchFamily="18" charset="0"/>
                <a:cs typeface="Times New Roman" panose="02020603050405020304" pitchFamily="18" charset="0"/>
              </a:rPr>
              <a:t>Diplomalara ilaveten diploma eki, transkript, öğrenci belgesi vb. belgelerin de elektronik imza ile imzalanması planlanmaktadır.</a:t>
            </a:r>
          </a:p>
        </p:txBody>
      </p:sp>
      <p:sp>
        <p:nvSpPr>
          <p:cNvPr id="4" name="Başlık 1">
            <a:extLst>
              <a:ext uri="{FF2B5EF4-FFF2-40B4-BE49-F238E27FC236}">
                <a16:creationId xmlns:a16="http://schemas.microsoft.com/office/drawing/2014/main" id="{BB91E811-A384-4B71-8F1E-43930C9945F0}"/>
              </a:ext>
            </a:extLst>
          </p:cNvPr>
          <p:cNvSpPr>
            <a:spLocks noGrp="1"/>
          </p:cNvSpPr>
          <p:nvPr>
            <p:ph type="title"/>
          </p:nvPr>
        </p:nvSpPr>
        <p:spPr>
          <a:xfrm>
            <a:off x="1620000" y="648000"/>
            <a:ext cx="9648528" cy="640445"/>
          </a:xfrm>
        </p:spPr>
        <p:txBody>
          <a:bodyPr>
            <a:noAutofit/>
          </a:bodyPr>
          <a:lstStyle/>
          <a:p>
            <a:r>
              <a:rPr lang="tr-TR" sz="2000" b="1" dirty="0">
                <a:latin typeface="Times New Roman" panose="02020603050405020304" pitchFamily="18" charset="0"/>
                <a:cs typeface="Times New Roman" panose="02020603050405020304" pitchFamily="18" charset="0"/>
              </a:rPr>
              <a:t>Diploma, diploma defteri düzenlenmesi, imzalanması ve teslim işlemleri ile ilgili hususlar</a:t>
            </a:r>
          </a:p>
        </p:txBody>
      </p:sp>
    </p:spTree>
    <p:extLst>
      <p:ext uri="{BB962C8B-B14F-4D97-AF65-F5344CB8AC3E}">
        <p14:creationId xmlns:p14="http://schemas.microsoft.com/office/powerpoint/2010/main" val="4573286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B48C680E-E616-4A37-BDD5-6760BA874150}"/>
              </a:ext>
            </a:extLst>
          </p:cNvPr>
          <p:cNvSpPr>
            <a:spLocks noGrp="1"/>
          </p:cNvSpPr>
          <p:nvPr>
            <p:ph idx="1"/>
          </p:nvPr>
        </p:nvSpPr>
        <p:spPr>
          <a:xfrm>
            <a:off x="1620000" y="1375151"/>
            <a:ext cx="9569885" cy="4275666"/>
          </a:xfrm>
        </p:spPr>
        <p:txBody>
          <a:bodyPr>
            <a:normAutofit/>
          </a:bodyPr>
          <a:lstStyle/>
          <a:p>
            <a:pPr marL="0" indent="0">
              <a:buNone/>
            </a:pPr>
            <a:r>
              <a:rPr lang="tr-TR" sz="2400" b="0" i="0" dirty="0">
                <a:effectLst/>
                <a:latin typeface="Times New Roman" panose="02020603050405020304" pitchFamily="18" charset="0"/>
              </a:rPr>
              <a:t>Yeni Eğitim-Öğretim Programı Teklifleri/Güncellemeleri; program yeterlilikleri, TYYÇ ve ulusal/uluslararası program akreditasyon sistemlerinin belirlediği esaslar ile programa özgü koşullardaki değişiklikler, birim kalite komisyonu, iç ve dış paydaşların görüşleri ile ölçme-değerlendirme sistemi sonuçları dikkate alınarak, Muğla Sıtkı Koçman Üniversitesi Program Açma/Kapatma, Eğitim-Öğretim Programı Oluşturulması ve Güncellenmesine İlişkin Yönergenin ilgili maddeleri gereğince süreç takip edilerek ilgili eğitim-öğretim yılında Mayıs ayı içerisinde Rektörlüğe sunulması gerekmektedir.</a:t>
            </a:r>
            <a:endParaRPr lang="tr-TR" sz="2400" dirty="0"/>
          </a:p>
        </p:txBody>
      </p:sp>
      <p:sp>
        <p:nvSpPr>
          <p:cNvPr id="4" name="Başlık 1">
            <a:extLst>
              <a:ext uri="{FF2B5EF4-FFF2-40B4-BE49-F238E27FC236}">
                <a16:creationId xmlns:a16="http://schemas.microsoft.com/office/drawing/2014/main" id="{DC77C9A0-B7E1-4872-B6BC-4B79CCABBB46}"/>
              </a:ext>
            </a:extLst>
          </p:cNvPr>
          <p:cNvSpPr>
            <a:spLocks noGrp="1"/>
          </p:cNvSpPr>
          <p:nvPr>
            <p:ph type="title"/>
          </p:nvPr>
        </p:nvSpPr>
        <p:spPr>
          <a:xfrm>
            <a:off x="1620000" y="648000"/>
            <a:ext cx="9648528" cy="640445"/>
          </a:xfrm>
        </p:spPr>
        <p:txBody>
          <a:bodyPr anchor="ctr">
            <a:noAutofit/>
          </a:bodyPr>
          <a:lstStyle/>
          <a:p>
            <a:r>
              <a:rPr lang="tr-TR" sz="2800" b="1" dirty="0">
                <a:latin typeface="Times New Roman" panose="02020603050405020304" pitchFamily="18" charset="0"/>
                <a:cs typeface="Times New Roman" panose="02020603050405020304" pitchFamily="18" charset="0"/>
              </a:rPr>
              <a:t>Eğitim-Öğretim Programı Oluşturma ve Değişiklik Teklifleri</a:t>
            </a:r>
          </a:p>
        </p:txBody>
      </p:sp>
    </p:spTree>
    <p:extLst>
      <p:ext uri="{BB962C8B-B14F-4D97-AF65-F5344CB8AC3E}">
        <p14:creationId xmlns:p14="http://schemas.microsoft.com/office/powerpoint/2010/main" val="20293174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0000"/>
            <a:lum/>
          </a:blip>
          <a:srcRect/>
          <a:stretch>
            <a:fillRect/>
          </a:stretch>
        </a:blip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07ACB175-3372-4B9D-BF05-512C1E34E36E}"/>
              </a:ext>
            </a:extLst>
          </p:cNvPr>
          <p:cNvSpPr>
            <a:spLocks noGrp="1"/>
          </p:cNvSpPr>
          <p:nvPr>
            <p:ph idx="1"/>
          </p:nvPr>
        </p:nvSpPr>
        <p:spPr>
          <a:xfrm>
            <a:off x="1620000" y="1641986"/>
            <a:ext cx="9720197" cy="4395897"/>
          </a:xfrm>
        </p:spPr>
        <p:txBody>
          <a:bodyPr>
            <a:normAutofit/>
          </a:bodyPr>
          <a:lstStyle/>
          <a:p>
            <a:r>
              <a:rPr lang="tr-TR" sz="3200" b="0" i="0" dirty="0">
                <a:effectLst/>
                <a:latin typeface="Times New Roman" panose="02020603050405020304" pitchFamily="18" charset="0"/>
              </a:rPr>
              <a:t>Öğrenci Bilgi Sistemi müfredat bazlı çalışmaktadır. </a:t>
            </a:r>
            <a:r>
              <a:rPr lang="tr-TR" sz="3200" dirty="0">
                <a:latin typeface="Times New Roman" panose="02020603050405020304" pitchFamily="18" charset="0"/>
                <a:cs typeface="Times New Roman" panose="02020603050405020304" pitchFamily="18" charset="0"/>
              </a:rPr>
              <a:t>Eğitim-Öğretim Programı revizyon tekliflerinde intibak programı mutlaka hazırlanmalı ve teklif dosyasına eklenmelidir.</a:t>
            </a:r>
            <a:endParaRPr lang="tr-TR" sz="3200" b="0" i="0" dirty="0">
              <a:effectLst/>
              <a:latin typeface="Times New Roman" panose="02020603050405020304" pitchFamily="18" charset="0"/>
            </a:endParaRPr>
          </a:p>
          <a:p>
            <a:r>
              <a:rPr lang="tr-TR" sz="3200" dirty="0">
                <a:latin typeface="Times New Roman" panose="02020603050405020304" pitchFamily="18" charset="0"/>
                <a:cs typeface="Times New Roman" panose="02020603050405020304" pitchFamily="18" charset="0"/>
              </a:rPr>
              <a:t>Eğitim-öğretim programı değişikliği senatodan geçtikten sonra intibak programı kayıtlı öğrencilere uygulanır.</a:t>
            </a:r>
          </a:p>
        </p:txBody>
      </p:sp>
      <p:sp>
        <p:nvSpPr>
          <p:cNvPr id="4" name="Başlık 1">
            <a:extLst>
              <a:ext uri="{FF2B5EF4-FFF2-40B4-BE49-F238E27FC236}">
                <a16:creationId xmlns:a16="http://schemas.microsoft.com/office/drawing/2014/main" id="{1A24FE77-A442-498A-8C89-6FE460AA8878}"/>
              </a:ext>
            </a:extLst>
          </p:cNvPr>
          <p:cNvSpPr>
            <a:spLocks noGrp="1"/>
          </p:cNvSpPr>
          <p:nvPr>
            <p:ph type="title"/>
          </p:nvPr>
        </p:nvSpPr>
        <p:spPr>
          <a:xfrm>
            <a:off x="1620000" y="648000"/>
            <a:ext cx="9648528" cy="640445"/>
          </a:xfrm>
        </p:spPr>
        <p:txBody>
          <a:bodyPr anchor="ctr">
            <a:noAutofit/>
          </a:bodyPr>
          <a:lstStyle/>
          <a:p>
            <a:r>
              <a:rPr lang="tr-TR" sz="2800" b="1" dirty="0">
                <a:latin typeface="Times New Roman" panose="02020603050405020304" pitchFamily="18" charset="0"/>
                <a:cs typeface="Times New Roman" panose="02020603050405020304" pitchFamily="18" charset="0"/>
              </a:rPr>
              <a:t>Eğitim-Öğretim Programı Değişikliklerinde İntibak Programı</a:t>
            </a:r>
          </a:p>
        </p:txBody>
      </p:sp>
    </p:spTree>
    <p:extLst>
      <p:ext uri="{BB962C8B-B14F-4D97-AF65-F5344CB8AC3E}">
        <p14:creationId xmlns:p14="http://schemas.microsoft.com/office/powerpoint/2010/main" val="21192325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77EB4A9-0E65-477D-A852-11F835761E1B}"/>
              </a:ext>
            </a:extLst>
          </p:cNvPr>
          <p:cNvSpPr>
            <a:spLocks noGrp="1"/>
          </p:cNvSpPr>
          <p:nvPr>
            <p:ph type="title"/>
          </p:nvPr>
        </p:nvSpPr>
        <p:spPr>
          <a:xfrm>
            <a:off x="1620000" y="648001"/>
            <a:ext cx="8911687" cy="613998"/>
          </a:xfrm>
        </p:spPr>
        <p:txBody>
          <a:bodyPr>
            <a:normAutofit/>
          </a:bodyPr>
          <a:lstStyle/>
          <a:p>
            <a:r>
              <a:rPr lang="tr-TR" sz="3200" b="1" i="0" dirty="0">
                <a:solidFill>
                  <a:srgbClr val="000000"/>
                </a:solidFill>
                <a:effectLst/>
                <a:latin typeface="Times New Roman" panose="02020603050405020304" pitchFamily="18" charset="0"/>
              </a:rPr>
              <a:t>İntibak işlemleri nasıl yapılır?</a:t>
            </a:r>
            <a:endParaRPr lang="tr-TR" sz="3200" b="1" dirty="0"/>
          </a:p>
        </p:txBody>
      </p:sp>
      <p:sp>
        <p:nvSpPr>
          <p:cNvPr id="3" name="İçerik Yer Tutucusu 2">
            <a:extLst>
              <a:ext uri="{FF2B5EF4-FFF2-40B4-BE49-F238E27FC236}">
                <a16:creationId xmlns:a16="http://schemas.microsoft.com/office/drawing/2014/main" id="{1F30AB27-0DCE-4BBE-855C-8C489161008E}"/>
              </a:ext>
            </a:extLst>
          </p:cNvPr>
          <p:cNvSpPr>
            <a:spLocks noGrp="1"/>
          </p:cNvSpPr>
          <p:nvPr>
            <p:ph idx="1"/>
          </p:nvPr>
        </p:nvSpPr>
        <p:spPr>
          <a:xfrm>
            <a:off x="1620000" y="1261998"/>
            <a:ext cx="10355690" cy="5201432"/>
          </a:xfrm>
        </p:spPr>
        <p:txBody>
          <a:bodyPr>
            <a:noAutofit/>
          </a:bodyPr>
          <a:lstStyle/>
          <a:p>
            <a:pPr algn="l"/>
            <a:r>
              <a:rPr lang="tr-TR" sz="2400" b="0" i="0" dirty="0">
                <a:solidFill>
                  <a:srgbClr val="000000"/>
                </a:solidFill>
                <a:effectLst/>
                <a:latin typeface="Times New Roman" panose="02020603050405020304" pitchFamily="18" charset="0"/>
              </a:rPr>
              <a:t>Eğitim-Öğretim Programlarına seçmeli ders ekleme dışında eğitim-öğretim program değişikliklerinin tamamı için İntibak Komisyonları tarafından intibak programı yapılır. </a:t>
            </a:r>
          </a:p>
          <a:p>
            <a:pPr algn="l"/>
            <a:r>
              <a:rPr lang="tr-TR" sz="2400" b="0" i="0" dirty="0">
                <a:solidFill>
                  <a:srgbClr val="000000"/>
                </a:solidFill>
                <a:effectLst/>
                <a:latin typeface="Times New Roman" panose="02020603050405020304" pitchFamily="18" charset="0"/>
              </a:rPr>
              <a:t>Eğitim-Öğretim Programından kaldırılan, değiştirilen ve başarılma zorunluluğu kalmayan her bir dersin yerine alınacak dersler belirlenir.</a:t>
            </a:r>
          </a:p>
          <a:p>
            <a:pPr algn="l"/>
            <a:r>
              <a:rPr lang="tr-TR" sz="2400" b="0" i="0" dirty="0">
                <a:solidFill>
                  <a:srgbClr val="000000"/>
                </a:solidFill>
                <a:effectLst/>
                <a:latin typeface="Times New Roman" panose="02020603050405020304" pitchFamily="18" charset="0"/>
              </a:rPr>
              <a:t>Öğrencilerin minimum mezuniyet ve yarıyıl/yıl kredilerinde oluşabilecek eksiklikleri tamamlamak amacıyla ilave alınacak dersler belirlenir.</a:t>
            </a:r>
          </a:p>
          <a:p>
            <a:r>
              <a:rPr lang="tr-TR" sz="2400" i="1" dirty="0">
                <a:solidFill>
                  <a:srgbClr val="000000"/>
                </a:solidFill>
                <a:latin typeface="Times New Roman" panose="02020603050405020304" pitchFamily="18" charset="0"/>
              </a:rPr>
              <a:t>Muğla Sıtkı Koçman Üniversitesi Program Açma/Kapatma, Eğitim-Öğretim Programı Oluşturulması ve Güncellenmesine İlişkin Yönergesi</a:t>
            </a:r>
            <a:r>
              <a:rPr lang="tr-TR" sz="2400" dirty="0">
                <a:solidFill>
                  <a:srgbClr val="000000"/>
                </a:solidFill>
                <a:latin typeface="Times New Roman" panose="02020603050405020304" pitchFamily="18" charset="0"/>
              </a:rPr>
              <a:t>’’</a:t>
            </a:r>
            <a:r>
              <a:rPr lang="tr-TR" sz="2400" dirty="0" err="1">
                <a:solidFill>
                  <a:srgbClr val="000000"/>
                </a:solidFill>
                <a:latin typeface="Times New Roman" panose="02020603050405020304" pitchFamily="18" charset="0"/>
              </a:rPr>
              <a:t>nde</a:t>
            </a:r>
            <a:r>
              <a:rPr lang="tr-TR" sz="2400" dirty="0">
                <a:solidFill>
                  <a:srgbClr val="000000"/>
                </a:solidFill>
                <a:latin typeface="Times New Roman" panose="02020603050405020304" pitchFamily="18" charset="0"/>
              </a:rPr>
              <a:t> yer alan  Form-12 İntibak Komisyonu tarafından hazırlanır. </a:t>
            </a:r>
            <a:r>
              <a:rPr lang="tr-TR" sz="2400" i="1" dirty="0">
                <a:solidFill>
                  <a:srgbClr val="000000"/>
                </a:solidFill>
                <a:latin typeface="Times New Roman" panose="02020603050405020304" pitchFamily="18" charset="0"/>
              </a:rPr>
              <a:t>‘‘</a:t>
            </a:r>
            <a:r>
              <a:rPr lang="tr-TR" sz="2400" b="1" i="0" dirty="0">
                <a:solidFill>
                  <a:srgbClr val="000000"/>
                </a:solidFill>
                <a:effectLst/>
                <a:latin typeface="Times New Roman" panose="02020603050405020304" pitchFamily="18" charset="0"/>
              </a:rPr>
              <a:t>(https://oidb.mu.edu.tr/tr/dokuman)</a:t>
            </a:r>
            <a:endParaRPr lang="tr-TR" sz="2400" b="0" i="0" dirty="0">
              <a:solidFill>
                <a:srgbClr val="000000"/>
              </a:solidFill>
              <a:effectLst/>
              <a:latin typeface="Times New Roman" panose="02020603050405020304" pitchFamily="18" charset="0"/>
            </a:endParaRPr>
          </a:p>
          <a:p>
            <a:pPr algn="l"/>
            <a:r>
              <a:rPr lang="tr-TR" sz="2400" dirty="0">
                <a:solidFill>
                  <a:srgbClr val="000000"/>
                </a:solidFill>
                <a:latin typeface="Times New Roman" panose="02020603050405020304" pitchFamily="18" charset="0"/>
              </a:rPr>
              <a:t>Onaylanan </a:t>
            </a:r>
            <a:r>
              <a:rPr lang="tr-TR" sz="2400" b="0" i="0" dirty="0">
                <a:solidFill>
                  <a:srgbClr val="000000"/>
                </a:solidFill>
                <a:effectLst/>
                <a:latin typeface="Times New Roman" panose="02020603050405020304" pitchFamily="18" charset="0"/>
              </a:rPr>
              <a:t>intibak programları, ilgili Akademik Birim tarafından Öğrenci Bilgi Sistemine işlenir.</a:t>
            </a:r>
          </a:p>
          <a:p>
            <a:endParaRPr lang="tr-TR" sz="2400" dirty="0"/>
          </a:p>
        </p:txBody>
      </p:sp>
    </p:spTree>
    <p:extLst>
      <p:ext uri="{BB962C8B-B14F-4D97-AF65-F5344CB8AC3E}">
        <p14:creationId xmlns:p14="http://schemas.microsoft.com/office/powerpoint/2010/main" val="15222973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8BDE779-3DFF-489E-AF3B-D926964B5094}"/>
              </a:ext>
            </a:extLst>
          </p:cNvPr>
          <p:cNvSpPr>
            <a:spLocks noGrp="1"/>
          </p:cNvSpPr>
          <p:nvPr>
            <p:ph type="title"/>
          </p:nvPr>
        </p:nvSpPr>
        <p:spPr>
          <a:xfrm>
            <a:off x="1620000" y="648000"/>
            <a:ext cx="10680526" cy="615966"/>
          </a:xfrm>
        </p:spPr>
        <p:txBody>
          <a:bodyPr>
            <a:normAutofit/>
          </a:bodyPr>
          <a:lstStyle/>
          <a:p>
            <a:pPr algn="just"/>
            <a:r>
              <a:rPr lang="tr-TR" sz="2800" b="1" dirty="0">
                <a:latin typeface="Times New Roman" panose="02020603050405020304" pitchFamily="18" charset="0"/>
                <a:cs typeface="Times New Roman" panose="02020603050405020304" pitchFamily="18" charset="0"/>
              </a:rPr>
              <a:t>Eğitim-Öğretim Programının(Müfredat) </a:t>
            </a:r>
            <a:r>
              <a:rPr lang="tr-TR" sz="2800" b="1" dirty="0" err="1">
                <a:latin typeface="Times New Roman" panose="02020603050405020304" pitchFamily="18" charset="0"/>
                <a:cs typeface="Times New Roman" panose="02020603050405020304" pitchFamily="18" charset="0"/>
              </a:rPr>
              <a:t>OBS’ye</a:t>
            </a:r>
            <a:r>
              <a:rPr lang="tr-TR" sz="2800" b="1" dirty="0">
                <a:latin typeface="Times New Roman" panose="02020603050405020304" pitchFamily="18" charset="0"/>
                <a:cs typeface="Times New Roman" panose="02020603050405020304" pitchFamily="18" charset="0"/>
              </a:rPr>
              <a:t> İşlenmesi</a:t>
            </a:r>
          </a:p>
        </p:txBody>
      </p:sp>
      <p:sp>
        <p:nvSpPr>
          <p:cNvPr id="3" name="İçerik Yer Tutucusu 2">
            <a:extLst>
              <a:ext uri="{FF2B5EF4-FFF2-40B4-BE49-F238E27FC236}">
                <a16:creationId xmlns:a16="http://schemas.microsoft.com/office/drawing/2014/main" id="{072FD675-7A2A-4EFD-BBD8-C75936E3D5CD}"/>
              </a:ext>
            </a:extLst>
          </p:cNvPr>
          <p:cNvSpPr>
            <a:spLocks noGrp="1"/>
          </p:cNvSpPr>
          <p:nvPr>
            <p:ph idx="1"/>
          </p:nvPr>
        </p:nvSpPr>
        <p:spPr>
          <a:xfrm>
            <a:off x="1620000" y="1543933"/>
            <a:ext cx="10384077" cy="4080119"/>
          </a:xfrm>
        </p:spPr>
        <p:txBody>
          <a:bodyPr>
            <a:noAutofit/>
          </a:bodyPr>
          <a:lstStyle/>
          <a:p>
            <a:pPr algn="l"/>
            <a:r>
              <a:rPr lang="tr-TR" sz="2400" dirty="0">
                <a:solidFill>
                  <a:srgbClr val="000000"/>
                </a:solidFill>
                <a:latin typeface="Times New Roman" panose="02020603050405020304" pitchFamily="18" charset="0"/>
              </a:rPr>
              <a:t>Öğrencinin kartında yer alan </a:t>
            </a:r>
            <a:r>
              <a:rPr lang="tr-TR" sz="2400" b="1" dirty="0">
                <a:solidFill>
                  <a:schemeClr val="tx1"/>
                </a:solidFill>
                <a:latin typeface="Times New Roman" panose="02020603050405020304" pitchFamily="18" charset="0"/>
              </a:rPr>
              <a:t>Müfredat Bilgisi </a:t>
            </a:r>
            <a:r>
              <a:rPr lang="tr-TR" sz="2400" b="1" dirty="0">
                <a:solidFill>
                  <a:srgbClr val="000000"/>
                </a:solidFill>
                <a:latin typeface="Times New Roman" panose="02020603050405020304" pitchFamily="18" charset="0"/>
              </a:rPr>
              <a:t>değiştirilmez.</a:t>
            </a:r>
            <a:endParaRPr lang="tr-TR" sz="2400" b="1" i="0" dirty="0">
              <a:solidFill>
                <a:srgbClr val="000000"/>
              </a:solidFill>
              <a:effectLst/>
              <a:latin typeface="Times New Roman" panose="02020603050405020304" pitchFamily="18" charset="0"/>
            </a:endParaRPr>
          </a:p>
          <a:p>
            <a:pPr algn="l"/>
            <a:r>
              <a:rPr lang="tr-TR" sz="2400" b="0" i="0" dirty="0">
                <a:solidFill>
                  <a:srgbClr val="000000"/>
                </a:solidFill>
                <a:effectLst/>
                <a:latin typeface="Times New Roman" panose="02020603050405020304" pitchFamily="18" charset="0"/>
              </a:rPr>
              <a:t>Sadece Seçmeli ders eklenmesi ve değişikliği olması halinde </a:t>
            </a:r>
            <a:r>
              <a:rPr lang="tr-TR" sz="2400" b="0" i="0" dirty="0" err="1">
                <a:solidFill>
                  <a:srgbClr val="000000"/>
                </a:solidFill>
                <a:effectLst/>
                <a:latin typeface="Times New Roman" panose="02020603050405020304" pitchFamily="18" charset="0"/>
              </a:rPr>
              <a:t>OBS’de</a:t>
            </a:r>
            <a:r>
              <a:rPr lang="tr-TR" sz="2400" b="0" i="0" dirty="0">
                <a:solidFill>
                  <a:srgbClr val="000000"/>
                </a:solidFill>
                <a:effectLst/>
                <a:latin typeface="Times New Roman" panose="02020603050405020304" pitchFamily="18" charset="0"/>
              </a:rPr>
              <a:t> var olan müfredat üzerine seçmeli derslerin dönemler itibariyle işlenmesi yeterlidir.</a:t>
            </a:r>
          </a:p>
          <a:p>
            <a:pPr algn="l"/>
            <a:r>
              <a:rPr lang="tr-TR" sz="2400" b="0" i="0" dirty="0">
                <a:solidFill>
                  <a:srgbClr val="000000"/>
                </a:solidFill>
                <a:effectLst/>
                <a:latin typeface="Times New Roman" panose="02020603050405020304" pitchFamily="18" charset="0"/>
              </a:rPr>
              <a:t>Zorunlu/Seçmeli ders değişikliği olması halinde sınıf dönem tanımlarına ait kuralların yeni müfredata yansıyabilmesi için </a:t>
            </a:r>
            <a:r>
              <a:rPr lang="tr-TR" sz="2400" b="0" i="0" dirty="0" err="1">
                <a:solidFill>
                  <a:srgbClr val="000000"/>
                </a:solidFill>
                <a:effectLst/>
                <a:latin typeface="Times New Roman" panose="02020603050405020304" pitchFamily="18" charset="0"/>
              </a:rPr>
              <a:t>OBS’de</a:t>
            </a:r>
            <a:r>
              <a:rPr lang="tr-TR" sz="2400" b="0" i="0" dirty="0">
                <a:solidFill>
                  <a:srgbClr val="000000"/>
                </a:solidFill>
                <a:effectLst/>
                <a:latin typeface="Times New Roman" panose="02020603050405020304" pitchFamily="18" charset="0"/>
              </a:rPr>
              <a:t> </a:t>
            </a:r>
            <a:r>
              <a:rPr lang="tr-TR" sz="2400" b="1" i="0" dirty="0">
                <a:solidFill>
                  <a:srgbClr val="000000"/>
                </a:solidFill>
                <a:effectLst/>
                <a:latin typeface="Times New Roman" panose="02020603050405020304" pitchFamily="18" charset="0"/>
              </a:rPr>
              <a:t>eski müfredat çoğaltılarak yeni müfredat oluşturulur.</a:t>
            </a:r>
          </a:p>
          <a:p>
            <a:pPr algn="l"/>
            <a:r>
              <a:rPr lang="tr-TR" sz="2400" b="0" i="0" dirty="0">
                <a:solidFill>
                  <a:srgbClr val="000000"/>
                </a:solidFill>
                <a:effectLst/>
                <a:latin typeface="Times New Roman" panose="02020603050405020304" pitchFamily="18" charset="0"/>
              </a:rPr>
              <a:t>Müfredat oluşturulduktan sonra önceki müfredat ile yeni müfredat arasında </a:t>
            </a:r>
            <a:r>
              <a:rPr lang="tr-TR" sz="2400" b="1" i="0" dirty="0">
                <a:solidFill>
                  <a:srgbClr val="000000"/>
                </a:solidFill>
                <a:effectLst/>
                <a:latin typeface="Times New Roman" panose="02020603050405020304" pitchFamily="18" charset="0"/>
              </a:rPr>
              <a:t>intibak işlemi yapılır.</a:t>
            </a:r>
            <a:endParaRPr lang="tr-TR" sz="2400" b="0" i="0" dirty="0">
              <a:solidFill>
                <a:srgbClr val="000000"/>
              </a:solidFill>
              <a:effectLst/>
              <a:latin typeface="Times New Roman" panose="02020603050405020304" pitchFamily="18" charset="0"/>
            </a:endParaRPr>
          </a:p>
          <a:p>
            <a:pPr algn="l"/>
            <a:r>
              <a:rPr lang="tr-TR" sz="2400" b="0" i="0" dirty="0">
                <a:solidFill>
                  <a:srgbClr val="000000"/>
                </a:solidFill>
                <a:effectLst/>
                <a:latin typeface="Times New Roman" panose="02020603050405020304" pitchFamily="18" charset="0"/>
              </a:rPr>
              <a:t>Dersler aktif döneme yeni müfredattan açılır.</a:t>
            </a:r>
          </a:p>
          <a:p>
            <a:endParaRPr lang="tr-TR" sz="2400" dirty="0"/>
          </a:p>
        </p:txBody>
      </p:sp>
    </p:spTree>
    <p:extLst>
      <p:ext uri="{BB962C8B-B14F-4D97-AF65-F5344CB8AC3E}">
        <p14:creationId xmlns:p14="http://schemas.microsoft.com/office/powerpoint/2010/main" val="34469158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0000"/>
            <a:lum/>
          </a:blip>
          <a:srcRect/>
          <a:stretch>
            <a:fillRect/>
          </a:stretch>
        </a:blip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27EC4DD4-DCDB-4986-ABAF-0B98E50E6889}"/>
              </a:ext>
            </a:extLst>
          </p:cNvPr>
          <p:cNvSpPr>
            <a:spLocks noGrp="1"/>
          </p:cNvSpPr>
          <p:nvPr>
            <p:ph idx="1"/>
          </p:nvPr>
        </p:nvSpPr>
        <p:spPr>
          <a:xfrm>
            <a:off x="1620000" y="1991846"/>
            <a:ext cx="10601195" cy="3140594"/>
          </a:xfrm>
        </p:spPr>
        <p:txBody>
          <a:bodyPr>
            <a:normAutofit/>
          </a:bodyPr>
          <a:lstStyle/>
          <a:p>
            <a:pPr marL="0" indent="0">
              <a:buNone/>
            </a:pPr>
            <a:r>
              <a:rPr lang="tr-TR" sz="4000" dirty="0">
                <a:solidFill>
                  <a:schemeClr val="tx1"/>
                </a:solidFill>
                <a:latin typeface="Times New Roman" panose="02020603050405020304" pitchFamily="18" charset="0"/>
                <a:cs typeface="Times New Roman" panose="02020603050405020304" pitchFamily="18" charset="0"/>
              </a:rPr>
              <a:t>Rektörlüğe Bağlı Bölüm Başkanlıkları tarafından yürütülen ortak zorunlu/seçmeli dersler ile özel ilgi alan dersleri, kayıt yenileme ve ders kayıtları başlamadan önce </a:t>
            </a:r>
            <a:r>
              <a:rPr lang="tr-TR" sz="4000" b="1" dirty="0">
                <a:solidFill>
                  <a:schemeClr val="tx1"/>
                </a:solidFill>
                <a:latin typeface="Times New Roman" panose="02020603050405020304" pitchFamily="18" charset="0"/>
                <a:cs typeface="Times New Roman" panose="02020603050405020304" pitchFamily="18" charset="0"/>
              </a:rPr>
              <a:t>Bölüm Başkanlıkları </a:t>
            </a:r>
            <a:r>
              <a:rPr lang="tr-TR" sz="4000" dirty="0">
                <a:solidFill>
                  <a:schemeClr val="tx1"/>
                </a:solidFill>
                <a:latin typeface="Times New Roman" panose="02020603050405020304" pitchFamily="18" charset="0"/>
                <a:cs typeface="Times New Roman" panose="02020603050405020304" pitchFamily="18" charset="0"/>
              </a:rPr>
              <a:t>tarafından </a:t>
            </a:r>
            <a:r>
              <a:rPr lang="tr-TR" sz="4000" dirty="0" err="1">
                <a:solidFill>
                  <a:schemeClr val="tx1"/>
                </a:solidFill>
                <a:latin typeface="Times New Roman" panose="02020603050405020304" pitchFamily="18" charset="0"/>
                <a:cs typeface="Times New Roman" panose="02020603050405020304" pitchFamily="18" charset="0"/>
              </a:rPr>
              <a:t>OBS’de</a:t>
            </a:r>
            <a:r>
              <a:rPr lang="tr-TR" sz="4000" dirty="0">
                <a:solidFill>
                  <a:schemeClr val="tx1"/>
                </a:solidFill>
                <a:latin typeface="Times New Roman" panose="02020603050405020304" pitchFamily="18" charset="0"/>
                <a:cs typeface="Times New Roman" panose="02020603050405020304" pitchFamily="18" charset="0"/>
              </a:rPr>
              <a:t> açılır.</a:t>
            </a:r>
          </a:p>
        </p:txBody>
      </p:sp>
      <p:sp>
        <p:nvSpPr>
          <p:cNvPr id="4" name="Başlık 1">
            <a:extLst>
              <a:ext uri="{FF2B5EF4-FFF2-40B4-BE49-F238E27FC236}">
                <a16:creationId xmlns:a16="http://schemas.microsoft.com/office/drawing/2014/main" id="{B2B156EA-5E7A-4E37-A813-B710F553AA3A}"/>
              </a:ext>
            </a:extLst>
          </p:cNvPr>
          <p:cNvSpPr>
            <a:spLocks noGrp="1"/>
          </p:cNvSpPr>
          <p:nvPr>
            <p:ph type="title"/>
          </p:nvPr>
        </p:nvSpPr>
        <p:spPr>
          <a:xfrm>
            <a:off x="1620000" y="471948"/>
            <a:ext cx="9522133" cy="1209368"/>
          </a:xfrm>
        </p:spPr>
        <p:txBody>
          <a:bodyPr>
            <a:normAutofit/>
          </a:bodyPr>
          <a:lstStyle/>
          <a:p>
            <a:pPr algn="just"/>
            <a:r>
              <a:rPr lang="tr-TR" sz="2800" b="1" dirty="0">
                <a:latin typeface="Times New Roman" panose="02020603050405020304" pitchFamily="18" charset="0"/>
                <a:cs typeface="Times New Roman" panose="02020603050405020304" pitchFamily="18" charset="0"/>
              </a:rPr>
              <a:t>Rektörlüğe Bağlı Bölüm Başkanlıkları Tarafından Yürütülen Derslerin Açılması</a:t>
            </a:r>
          </a:p>
        </p:txBody>
      </p:sp>
    </p:spTree>
    <p:extLst>
      <p:ext uri="{BB962C8B-B14F-4D97-AF65-F5344CB8AC3E}">
        <p14:creationId xmlns:p14="http://schemas.microsoft.com/office/powerpoint/2010/main" val="5976932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0000"/>
            <a:lum/>
          </a:blip>
          <a:srcRect/>
          <a:stretch>
            <a:fillRect/>
          </a:stretch>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4DBFC89-52E9-453E-84F8-9928B368DC4B}"/>
              </a:ext>
            </a:extLst>
          </p:cNvPr>
          <p:cNvSpPr>
            <a:spLocks noGrp="1"/>
          </p:cNvSpPr>
          <p:nvPr>
            <p:ph type="title"/>
          </p:nvPr>
        </p:nvSpPr>
        <p:spPr>
          <a:xfrm>
            <a:off x="1603332" y="576000"/>
            <a:ext cx="9198355" cy="1280890"/>
          </a:xfrm>
        </p:spPr>
        <p:txBody>
          <a:bodyPr>
            <a:noAutofit/>
          </a:bodyPr>
          <a:lstStyle/>
          <a:p>
            <a:r>
              <a:rPr lang="tr-TR" sz="2800" dirty="0">
                <a:latin typeface="Times New Roman" panose="02020603050405020304" pitchFamily="18" charset="0"/>
                <a:cs typeface="Times New Roman" panose="02020603050405020304" pitchFamily="18" charset="0"/>
              </a:rPr>
              <a:t>Staj «Açma Nedeni» Dönemsel değil </a:t>
            </a:r>
            <a:r>
              <a:rPr lang="tr-TR" sz="2800" b="1" u="sng" dirty="0">
                <a:latin typeface="Times New Roman" panose="02020603050405020304" pitchFamily="18" charset="0"/>
                <a:cs typeface="Times New Roman" panose="02020603050405020304" pitchFamily="18" charset="0"/>
              </a:rPr>
              <a:t>Staj</a:t>
            </a:r>
            <a:r>
              <a:rPr lang="tr-TR" sz="2800" dirty="0">
                <a:latin typeface="Times New Roman" panose="02020603050405020304" pitchFamily="18" charset="0"/>
                <a:cs typeface="Times New Roman" panose="02020603050405020304" pitchFamily="18" charset="0"/>
              </a:rPr>
              <a:t> seçilmeli, sınav değerlendirme tipi </a:t>
            </a:r>
            <a:r>
              <a:rPr lang="tr-TR" sz="2800" b="1" dirty="0">
                <a:latin typeface="Times New Roman" panose="02020603050405020304" pitchFamily="18" charset="0"/>
                <a:cs typeface="Times New Roman" panose="02020603050405020304" pitchFamily="18" charset="0"/>
              </a:rPr>
              <a:t>Manuel Başarılı-Başarısız Değerlendir </a:t>
            </a:r>
            <a:r>
              <a:rPr lang="tr-TR" sz="2800" dirty="0">
                <a:latin typeface="Times New Roman" panose="02020603050405020304" pitchFamily="18" charset="0"/>
                <a:cs typeface="Times New Roman" panose="02020603050405020304" pitchFamily="18" charset="0"/>
              </a:rPr>
              <a:t>olarak seçilmelidir.</a:t>
            </a:r>
          </a:p>
        </p:txBody>
      </p:sp>
      <p:pic>
        <p:nvPicPr>
          <p:cNvPr id="7" name="İçerik Yer Tutucusu 6">
            <a:extLst>
              <a:ext uri="{FF2B5EF4-FFF2-40B4-BE49-F238E27FC236}">
                <a16:creationId xmlns:a16="http://schemas.microsoft.com/office/drawing/2014/main" id="{EA40AADF-3E6A-412A-B405-652244BA8296}"/>
              </a:ext>
            </a:extLst>
          </p:cNvPr>
          <p:cNvPicPr>
            <a:picLocks noGrp="1" noChangeAspect="1"/>
          </p:cNvPicPr>
          <p:nvPr>
            <p:ph idx="1"/>
          </p:nvPr>
        </p:nvPicPr>
        <p:blipFill>
          <a:blip r:embed="rId3"/>
          <a:stretch>
            <a:fillRect/>
          </a:stretch>
        </p:blipFill>
        <p:spPr>
          <a:xfrm>
            <a:off x="1686269" y="1947334"/>
            <a:ext cx="8439864" cy="4758266"/>
          </a:xfrm>
        </p:spPr>
      </p:pic>
    </p:spTree>
    <p:extLst>
      <p:ext uri="{BB962C8B-B14F-4D97-AF65-F5344CB8AC3E}">
        <p14:creationId xmlns:p14="http://schemas.microsoft.com/office/powerpoint/2010/main" val="10565524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08A1FC9-453A-4F76-8C6D-68EF41495E9A}"/>
              </a:ext>
            </a:extLst>
          </p:cNvPr>
          <p:cNvSpPr>
            <a:spLocks noGrp="1"/>
          </p:cNvSpPr>
          <p:nvPr>
            <p:ph type="title"/>
          </p:nvPr>
        </p:nvSpPr>
        <p:spPr>
          <a:xfrm>
            <a:off x="1620000" y="648000"/>
            <a:ext cx="8911687" cy="689301"/>
          </a:xfrm>
        </p:spPr>
        <p:txBody>
          <a:bodyPr>
            <a:normAutofit/>
          </a:bodyPr>
          <a:lstStyle/>
          <a:p>
            <a:r>
              <a:rPr lang="tr-TR" sz="3200" b="1" dirty="0">
                <a:latin typeface="Times New Roman" panose="02020603050405020304" pitchFamily="18" charset="0"/>
                <a:cs typeface="Times New Roman" panose="02020603050405020304" pitchFamily="18" charset="0"/>
              </a:rPr>
              <a:t>Yaz Okulu Öğretim Süresi</a:t>
            </a:r>
          </a:p>
        </p:txBody>
      </p:sp>
      <p:sp>
        <p:nvSpPr>
          <p:cNvPr id="3" name="İçerik Yer Tutucusu 2">
            <a:extLst>
              <a:ext uri="{FF2B5EF4-FFF2-40B4-BE49-F238E27FC236}">
                <a16:creationId xmlns:a16="http://schemas.microsoft.com/office/drawing/2014/main" id="{8DCCFBD4-8273-424D-B6C2-13C18318802D}"/>
              </a:ext>
            </a:extLst>
          </p:cNvPr>
          <p:cNvSpPr>
            <a:spLocks noGrp="1"/>
          </p:cNvSpPr>
          <p:nvPr>
            <p:ph idx="1"/>
          </p:nvPr>
        </p:nvSpPr>
        <p:spPr>
          <a:xfrm>
            <a:off x="1616287" y="1540189"/>
            <a:ext cx="8915400" cy="3777622"/>
          </a:xfrm>
        </p:spPr>
        <p:txBody>
          <a:bodyPr>
            <a:normAutofit/>
          </a:bodyPr>
          <a:lstStyle/>
          <a:p>
            <a:pPr>
              <a:lnSpc>
                <a:spcPct val="107000"/>
              </a:lnSpc>
              <a:spcAft>
                <a:spcPts val="800"/>
              </a:spcAft>
            </a:pPr>
            <a:r>
              <a:rPr lang="tr-TR" sz="2400" dirty="0">
                <a:effectLst/>
                <a:latin typeface="Times New Roman" panose="02020603050405020304" pitchFamily="18" charset="0"/>
                <a:ea typeface="Calibri" panose="020F0502020204030204" pitchFamily="34" charset="0"/>
                <a:cs typeface="Times New Roman" panose="02020603050405020304" pitchFamily="18" charset="0"/>
              </a:rPr>
              <a:t>Yaz okulu öğretim süresi beş haftadır. Hazırlık programlarında bu süre yedi haftaya kadar çıkarılabilir. Bu sürelere ders kayıt ve sınav süreleri dâhil değildir. Yaz okulu takvimi, Senato tarafından akademik takvimle belirlenerek ilan edilir.</a:t>
            </a:r>
          </a:p>
          <a:p>
            <a:pPr>
              <a:lnSpc>
                <a:spcPct val="107000"/>
              </a:lnSpc>
              <a:spcAft>
                <a:spcPts val="800"/>
              </a:spcAft>
            </a:pPr>
            <a:r>
              <a:rPr lang="tr-TR" sz="2400" dirty="0">
                <a:effectLst/>
                <a:latin typeface="Times New Roman" panose="02020603050405020304" pitchFamily="18" charset="0"/>
                <a:ea typeface="Calibri" panose="020F0502020204030204" pitchFamily="34" charset="0"/>
                <a:cs typeface="Times New Roman" panose="02020603050405020304" pitchFamily="18" charset="0"/>
              </a:rPr>
              <a:t>Yaz okulunda geçen süre eğitim-öğretim süresinden sayılmaz.</a:t>
            </a:r>
          </a:p>
        </p:txBody>
      </p:sp>
    </p:spTree>
    <p:extLst>
      <p:ext uri="{BB962C8B-B14F-4D97-AF65-F5344CB8AC3E}">
        <p14:creationId xmlns:p14="http://schemas.microsoft.com/office/powerpoint/2010/main" val="21901058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93E11FB-D4E7-424E-BDAA-F089C24D9095}"/>
              </a:ext>
            </a:extLst>
          </p:cNvPr>
          <p:cNvSpPr>
            <a:spLocks noGrp="1"/>
          </p:cNvSpPr>
          <p:nvPr>
            <p:ph type="title"/>
          </p:nvPr>
        </p:nvSpPr>
        <p:spPr>
          <a:xfrm>
            <a:off x="1620000" y="648000"/>
            <a:ext cx="8911687" cy="672675"/>
          </a:xfrm>
        </p:spPr>
        <p:txBody>
          <a:bodyPr>
            <a:normAutofit/>
          </a:bodyPr>
          <a:lstStyle/>
          <a:p>
            <a:r>
              <a:rPr lang="tr-TR" sz="3200" b="1" dirty="0">
                <a:latin typeface="Times New Roman" panose="02020603050405020304" pitchFamily="18" charset="0"/>
                <a:cs typeface="Times New Roman" panose="02020603050405020304" pitchFamily="18" charset="0"/>
              </a:rPr>
              <a:t>Yaz okulu ile ilgili esaslar</a:t>
            </a:r>
          </a:p>
        </p:txBody>
      </p:sp>
      <p:sp>
        <p:nvSpPr>
          <p:cNvPr id="3" name="İçerik Yer Tutucusu 2">
            <a:extLst>
              <a:ext uri="{FF2B5EF4-FFF2-40B4-BE49-F238E27FC236}">
                <a16:creationId xmlns:a16="http://schemas.microsoft.com/office/drawing/2014/main" id="{F07B7D53-8ADB-4287-A079-BE43E67519AD}"/>
              </a:ext>
            </a:extLst>
          </p:cNvPr>
          <p:cNvSpPr>
            <a:spLocks noGrp="1"/>
          </p:cNvSpPr>
          <p:nvPr>
            <p:ph idx="1"/>
          </p:nvPr>
        </p:nvSpPr>
        <p:spPr>
          <a:xfrm>
            <a:off x="1638299" y="1296784"/>
            <a:ext cx="9550631" cy="5220394"/>
          </a:xfrm>
        </p:spPr>
        <p:txBody>
          <a:bodyPr>
            <a:normAutofit/>
          </a:bodyPr>
          <a:lstStyle/>
          <a:p>
            <a:pPr>
              <a:lnSpc>
                <a:spcPct val="107000"/>
              </a:lnSpc>
              <a:spcAft>
                <a:spcPts val="800"/>
              </a:spcAft>
            </a:pPr>
            <a:r>
              <a:rPr lang="tr-TR" sz="1800" dirty="0">
                <a:effectLst/>
                <a:latin typeface="Times New Roman" panose="02020603050405020304" pitchFamily="18" charset="0"/>
                <a:ea typeface="Calibri" panose="020F0502020204030204" pitchFamily="34" charset="0"/>
                <a:cs typeface="Times New Roman" panose="02020603050405020304" pitchFamily="18" charset="0"/>
              </a:rPr>
              <a:t>Öğrenciler, bir yaz okulu döneminde yirmi dört krediyi aşmamak üzere en fazla dört ders alabilir.</a:t>
            </a:r>
          </a:p>
          <a:p>
            <a:pPr>
              <a:lnSpc>
                <a:spcPct val="107000"/>
              </a:lnSpc>
              <a:spcAft>
                <a:spcPts val="800"/>
              </a:spcAft>
            </a:pPr>
            <a:r>
              <a:rPr lang="tr-TR" sz="1800" dirty="0">
                <a:effectLst/>
                <a:latin typeface="Times New Roman" panose="02020603050405020304" pitchFamily="18" charset="0"/>
                <a:ea typeface="Calibri" panose="020F0502020204030204" pitchFamily="34" charset="0"/>
                <a:cs typeface="Times New Roman" panose="02020603050405020304" pitchFamily="18" charset="0"/>
              </a:rPr>
              <a:t>Güz ve bahar yarıyılında almakla yükümlü olduğu tüm dersleri alıp başarmış, genel not ortalaması en az 2.00 olan öğrenciler, yaz okulunda bir üst sınıftan açılan on sekiz krediyi aşmamak üzere en çok üç ders alabilirler.</a:t>
            </a:r>
          </a:p>
          <a:p>
            <a:pPr>
              <a:lnSpc>
                <a:spcPct val="107000"/>
              </a:lnSpc>
              <a:spcAft>
                <a:spcPts val="800"/>
              </a:spcAft>
            </a:pPr>
            <a:r>
              <a:rPr lang="tr-TR" sz="1800" dirty="0">
                <a:effectLst/>
                <a:latin typeface="Times New Roman" panose="02020603050405020304" pitchFamily="18" charset="0"/>
                <a:ea typeface="Calibri" panose="020F0502020204030204" pitchFamily="34" charset="0"/>
                <a:cs typeface="Times New Roman" panose="02020603050405020304" pitchFamily="18" charset="0"/>
              </a:rPr>
              <a:t>Yaz okulunda derslere devam zorunludur. Bir dersin daha önce devam şartı yerine getirilmiş olsa bile devam zorunluluğu kaldırılmaz.</a:t>
            </a:r>
          </a:p>
          <a:p>
            <a:pPr>
              <a:lnSpc>
                <a:spcPct val="107000"/>
              </a:lnSpc>
              <a:spcAft>
                <a:spcPts val="800"/>
              </a:spcAft>
            </a:pPr>
            <a:r>
              <a:rPr lang="tr-TR" sz="1800" b="1" dirty="0">
                <a:effectLst/>
                <a:latin typeface="Times New Roman" panose="02020603050405020304" pitchFamily="18" charset="0"/>
                <a:ea typeface="Calibri" panose="020F0502020204030204" pitchFamily="34" charset="0"/>
                <a:cs typeface="Times New Roman" panose="02020603050405020304" pitchFamily="18" charset="0"/>
              </a:rPr>
              <a:t>Öğrenciler Üniversite içinde başka bölüm/anabilim dalı/programlarından ya da Üniversitede açılmamış olmak kaydıyla Üniversite dışından, derse/derslere kayıt yaptırmadan önce, ilgili bölüm veya anabilim dalı başkanlığının uygun görüşü ve ilgili yönetim kurulunun oluru ile eşdeğer ders/dersler alabilirler. </a:t>
            </a:r>
            <a:endParaRPr lang="tr-TR" sz="18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tr-TR" sz="1800" dirty="0">
                <a:effectLst/>
                <a:latin typeface="Times New Roman" panose="02020603050405020304" pitchFamily="18" charset="0"/>
                <a:ea typeface="Calibri" panose="020F0502020204030204" pitchFamily="34" charset="0"/>
                <a:cs typeface="Times New Roman" panose="02020603050405020304" pitchFamily="18" charset="0"/>
              </a:rPr>
              <a:t>Her bir yaz okulu döneminde, yirmi dört krediyi aşmamak üzere en çok dört ders Üniversite dışından alınabilir.</a:t>
            </a:r>
          </a:p>
          <a:p>
            <a:pPr>
              <a:lnSpc>
                <a:spcPct val="107000"/>
              </a:lnSpc>
              <a:spcAft>
                <a:spcPts val="800"/>
              </a:spcAft>
            </a:pPr>
            <a:r>
              <a:rPr lang="tr-TR" sz="1800" dirty="0">
                <a:effectLst/>
                <a:latin typeface="Times New Roman" panose="02020603050405020304" pitchFamily="18" charset="0"/>
                <a:ea typeface="Calibri" panose="020F0502020204030204" pitchFamily="34" charset="0"/>
                <a:cs typeface="Times New Roman" panose="02020603050405020304" pitchFamily="18" charset="0"/>
              </a:rPr>
              <a:t>Öğrenciler bir dönemde sadece bir üniversitede yaz okuluna kayıt yaptırabilir.</a:t>
            </a:r>
          </a:p>
          <a:p>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485379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1CEC01A-7005-4241-A520-2FFD60F53072}"/>
              </a:ext>
            </a:extLst>
          </p:cNvPr>
          <p:cNvSpPr>
            <a:spLocks noGrp="1"/>
          </p:cNvSpPr>
          <p:nvPr>
            <p:ph type="title"/>
          </p:nvPr>
        </p:nvSpPr>
        <p:spPr>
          <a:xfrm>
            <a:off x="1620000" y="648000"/>
            <a:ext cx="8911687" cy="739177"/>
          </a:xfrm>
        </p:spPr>
        <p:txBody>
          <a:bodyPr>
            <a:normAutofit/>
          </a:bodyPr>
          <a:lstStyle/>
          <a:p>
            <a:r>
              <a:rPr lang="tr-TR" sz="3200" b="1" dirty="0">
                <a:latin typeface="Times New Roman" panose="02020603050405020304" pitchFamily="18" charset="0"/>
                <a:cs typeface="Times New Roman" panose="02020603050405020304" pitchFamily="18" charset="0"/>
              </a:rPr>
              <a:t>Yaz Okulunda Derslere kayıt</a:t>
            </a:r>
          </a:p>
        </p:txBody>
      </p:sp>
      <p:sp>
        <p:nvSpPr>
          <p:cNvPr id="3" name="İçerik Yer Tutucusu 2">
            <a:extLst>
              <a:ext uri="{FF2B5EF4-FFF2-40B4-BE49-F238E27FC236}">
                <a16:creationId xmlns:a16="http://schemas.microsoft.com/office/drawing/2014/main" id="{30534AF1-11DB-428F-8108-1A066C987B75}"/>
              </a:ext>
            </a:extLst>
          </p:cNvPr>
          <p:cNvSpPr>
            <a:spLocks noGrp="1"/>
          </p:cNvSpPr>
          <p:nvPr>
            <p:ph idx="1"/>
          </p:nvPr>
        </p:nvSpPr>
        <p:spPr>
          <a:xfrm>
            <a:off x="1640155" y="1540188"/>
            <a:ext cx="10097415" cy="4561353"/>
          </a:xfrm>
        </p:spPr>
        <p:txBody>
          <a:bodyPr>
            <a:noAutofit/>
          </a:bodyPr>
          <a:lstStyle/>
          <a:p>
            <a:pPr>
              <a:lnSpc>
                <a:spcPct val="107000"/>
              </a:lnSpc>
              <a:spcAft>
                <a:spcPts val="800"/>
              </a:spcAft>
            </a:pPr>
            <a:r>
              <a:rPr lang="tr-TR" sz="2400" dirty="0">
                <a:effectLst/>
                <a:latin typeface="Times New Roman" panose="02020603050405020304" pitchFamily="18" charset="0"/>
                <a:ea typeface="Calibri" panose="020F0502020204030204" pitchFamily="34" charset="0"/>
                <a:cs typeface="Times New Roman" panose="02020603050405020304" pitchFamily="18" charset="0"/>
              </a:rPr>
              <a:t>Yaz okulunda ders alacak öğrencilerin kayıtları, ön kayıt ve kesin kayıt olarak iki aşamada yapılır. Kayıt işlemleri akademik takvimde belirtilen sürelerde yapılır.</a:t>
            </a:r>
          </a:p>
          <a:p>
            <a:pPr>
              <a:lnSpc>
                <a:spcPct val="107000"/>
              </a:lnSpc>
              <a:spcAft>
                <a:spcPts val="800"/>
              </a:spcAft>
            </a:pPr>
            <a:r>
              <a:rPr lang="tr-TR" sz="2400" dirty="0">
                <a:effectLst/>
                <a:latin typeface="Times New Roman" panose="02020603050405020304" pitchFamily="18" charset="0"/>
                <a:ea typeface="Calibri" panose="020F0502020204030204" pitchFamily="34" charset="0"/>
                <a:cs typeface="Times New Roman" panose="02020603050405020304" pitchFamily="18" charset="0"/>
              </a:rPr>
              <a:t>Yaz okulunda, kesin kayıttan sonra ders değiştirme ve bırakma uygulanmaz. Ancak, kayıt yaptırdığı ders/dersleri açılmayan öğrenciler derslerin başlamasını müteakip ilk iki gün ilave ücret gerektirmeyen derslere kayıt yaptırabilirler.</a:t>
            </a:r>
          </a:p>
          <a:p>
            <a:pPr>
              <a:lnSpc>
                <a:spcPct val="107000"/>
              </a:lnSpc>
              <a:spcAft>
                <a:spcPts val="800"/>
              </a:spcAft>
            </a:pPr>
            <a:r>
              <a:rPr lang="tr-TR" sz="2400" dirty="0">
                <a:effectLst/>
                <a:latin typeface="Times New Roman" panose="02020603050405020304" pitchFamily="18" charset="0"/>
                <a:ea typeface="Calibri" panose="020F0502020204030204" pitchFamily="34" charset="0"/>
                <a:cs typeface="Times New Roman" panose="02020603050405020304" pitchFamily="18" charset="0"/>
              </a:rPr>
              <a:t>Yaz okuluna, o yarıyıl sonunda ilişiği kesilmiş veya kesilme durumuna gelmiş öğrencilerin kaydı yapılmaz</a:t>
            </a:r>
          </a:p>
        </p:txBody>
      </p:sp>
    </p:spTree>
    <p:extLst>
      <p:ext uri="{BB962C8B-B14F-4D97-AF65-F5344CB8AC3E}">
        <p14:creationId xmlns:p14="http://schemas.microsoft.com/office/powerpoint/2010/main" val="30557412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050D560-CD18-4FA5-ACE1-16262C268D60}"/>
              </a:ext>
            </a:extLst>
          </p:cNvPr>
          <p:cNvSpPr>
            <a:spLocks noGrp="1"/>
          </p:cNvSpPr>
          <p:nvPr>
            <p:ph type="title"/>
          </p:nvPr>
        </p:nvSpPr>
        <p:spPr>
          <a:xfrm>
            <a:off x="1620000" y="648000"/>
            <a:ext cx="9381117" cy="722552"/>
          </a:xfrm>
        </p:spPr>
        <p:txBody>
          <a:bodyPr>
            <a:normAutofit/>
          </a:bodyPr>
          <a:lstStyle/>
          <a:p>
            <a:r>
              <a:rPr lang="tr-TR" sz="3200" b="1" dirty="0">
                <a:latin typeface="Times New Roman" panose="02020603050405020304" pitchFamily="18" charset="0"/>
                <a:cs typeface="Times New Roman" panose="02020603050405020304" pitchFamily="18" charset="0"/>
              </a:rPr>
              <a:t>Yatay geçiş değerlendirme puanı (DP) hesaplanması</a:t>
            </a:r>
          </a:p>
        </p:txBody>
      </p:sp>
      <p:sp>
        <p:nvSpPr>
          <p:cNvPr id="3" name="İçerik Yer Tutucusu 2">
            <a:extLst>
              <a:ext uri="{FF2B5EF4-FFF2-40B4-BE49-F238E27FC236}">
                <a16:creationId xmlns:a16="http://schemas.microsoft.com/office/drawing/2014/main" id="{3382674E-BB29-4B42-B538-D50ECCC0BCA5}"/>
              </a:ext>
            </a:extLst>
          </p:cNvPr>
          <p:cNvSpPr>
            <a:spLocks noGrp="1"/>
          </p:cNvSpPr>
          <p:nvPr>
            <p:ph idx="1"/>
          </p:nvPr>
        </p:nvSpPr>
        <p:spPr>
          <a:xfrm>
            <a:off x="1757938" y="1540188"/>
            <a:ext cx="9381117" cy="4960365"/>
          </a:xfrm>
        </p:spPr>
        <p:txBody>
          <a:bodyPr>
            <a:normAutofit fontScale="92500"/>
          </a:bodyPr>
          <a:lstStyle/>
          <a:p>
            <a:pPr marL="0" indent="0">
              <a:lnSpc>
                <a:spcPct val="107000"/>
              </a:lnSpc>
              <a:spcBef>
                <a:spcPts val="600"/>
              </a:spcBef>
              <a:spcAft>
                <a:spcPts val="600"/>
              </a:spcAft>
              <a:buNone/>
            </a:pPr>
            <a:r>
              <a:rPr lang="tr-TR" sz="1800" dirty="0">
                <a:effectLst/>
                <a:latin typeface="Times New Roman" panose="02020603050405020304" pitchFamily="18" charset="0"/>
                <a:ea typeface="Calibri" panose="020F0502020204030204" pitchFamily="34" charset="0"/>
                <a:cs typeface="Times New Roman" panose="02020603050405020304" pitchFamily="18" charset="0"/>
              </a:rPr>
              <a:t>X=Öğrencinin yerleştiği programa kaydolduğu yıldaki merkezi yerleştirme puanı,</a:t>
            </a:r>
          </a:p>
          <a:p>
            <a:pPr marL="0" indent="0">
              <a:lnSpc>
                <a:spcPct val="107000"/>
              </a:lnSpc>
              <a:spcBef>
                <a:spcPts val="600"/>
              </a:spcBef>
              <a:spcAft>
                <a:spcPts val="600"/>
              </a:spcAft>
              <a:buNone/>
            </a:pPr>
            <a:r>
              <a:rPr lang="tr-TR" sz="1800" dirty="0">
                <a:effectLst/>
                <a:latin typeface="Times New Roman" panose="02020603050405020304" pitchFamily="18" charset="0"/>
                <a:ea typeface="Calibri" panose="020F0502020204030204" pitchFamily="34" charset="0"/>
                <a:cs typeface="Times New Roman" panose="02020603050405020304" pitchFamily="18" charset="0"/>
              </a:rPr>
              <a:t>Y=İlgili programın adayın kaydolduğu yıldaki taban puanı (okul birincisi ve ek yerleştirmeler hariç),</a:t>
            </a:r>
          </a:p>
          <a:p>
            <a:pPr marL="0" indent="0">
              <a:lnSpc>
                <a:spcPct val="107000"/>
              </a:lnSpc>
              <a:spcBef>
                <a:spcPts val="600"/>
              </a:spcBef>
              <a:spcAft>
                <a:spcPts val="600"/>
              </a:spcAft>
              <a:buNone/>
            </a:pPr>
            <a:r>
              <a:rPr lang="tr-TR" sz="1800" dirty="0">
                <a:effectLst/>
                <a:latin typeface="Times New Roman" panose="02020603050405020304" pitchFamily="18" charset="0"/>
                <a:ea typeface="Calibri" panose="020F0502020204030204" pitchFamily="34" charset="0"/>
                <a:cs typeface="Times New Roman" panose="02020603050405020304" pitchFamily="18" charset="0"/>
              </a:rPr>
              <a:t>Z=4’lük not sistemine göre adayın genel not ortalaması,</a:t>
            </a:r>
          </a:p>
          <a:p>
            <a:pPr marL="0" indent="0">
              <a:lnSpc>
                <a:spcPct val="107000"/>
              </a:lnSpc>
              <a:spcBef>
                <a:spcPts val="600"/>
              </a:spcBef>
              <a:spcAft>
                <a:spcPts val="600"/>
              </a:spcAft>
              <a:buNone/>
            </a:pPr>
            <a:r>
              <a:rPr lang="tr-TR" sz="1800" dirty="0">
                <a:effectLst/>
                <a:latin typeface="Times New Roman" panose="02020603050405020304" pitchFamily="18" charset="0"/>
                <a:ea typeface="Calibri" panose="020F0502020204030204" pitchFamily="34" charset="0"/>
                <a:cs typeface="Times New Roman" panose="02020603050405020304" pitchFamily="18" charset="0"/>
              </a:rPr>
              <a:t>Not Belgesinde (transkript) 4’lük not sistemine göre genel not ortalaması bulunmayan öğrencilerin not dönüştürülmesinde Yükseköğretim Yürütme Kurulu tarafından belirlenen dönüştürme tablosu kullanılır.</a:t>
            </a:r>
          </a:p>
          <a:p>
            <a:pPr>
              <a:lnSpc>
                <a:spcPct val="107000"/>
              </a:lnSpc>
              <a:spcBef>
                <a:spcPts val="600"/>
              </a:spcBef>
              <a:spcAft>
                <a:spcPts val="600"/>
              </a:spcAft>
            </a:pPr>
            <a:r>
              <a:rPr lang="tr-TR" sz="1800" dirty="0">
                <a:effectLst/>
                <a:latin typeface="Times New Roman" panose="02020603050405020304" pitchFamily="18" charset="0"/>
                <a:ea typeface="Calibri" panose="020F0502020204030204" pitchFamily="34" charset="0"/>
                <a:cs typeface="Times New Roman" panose="02020603050405020304" pitchFamily="18" charset="0"/>
              </a:rPr>
              <a:t>Tıp Fakültesi hariç diğer bölüm ve programlara başvuran adayların kabulünde aşağıdaki formüle göre değerlendirme puanı hesaplanır.</a:t>
            </a:r>
          </a:p>
          <a:p>
            <a:pPr lvl="1">
              <a:lnSpc>
                <a:spcPct val="107000"/>
              </a:lnSpc>
              <a:spcBef>
                <a:spcPts val="600"/>
              </a:spcBef>
              <a:spcAft>
                <a:spcPts val="600"/>
              </a:spcAft>
            </a:pPr>
            <a:r>
              <a:rPr lang="tr-TR" dirty="0">
                <a:effectLst/>
                <a:latin typeface="Times New Roman" panose="02020603050405020304" pitchFamily="18" charset="0"/>
                <a:ea typeface="Calibri" panose="020F0502020204030204" pitchFamily="34" charset="0"/>
                <a:cs typeface="Times New Roman" panose="02020603050405020304" pitchFamily="18" charset="0"/>
              </a:rPr>
              <a:t>Yatay Geçiş Değerlendirme puanı (DP)= [(X/Y)x40]+(Zx15)</a:t>
            </a:r>
          </a:p>
          <a:p>
            <a:pPr>
              <a:lnSpc>
                <a:spcPct val="107000"/>
              </a:lnSpc>
              <a:spcBef>
                <a:spcPts val="600"/>
              </a:spcBef>
              <a:spcAft>
                <a:spcPts val="600"/>
              </a:spcAft>
            </a:pPr>
            <a:r>
              <a:rPr lang="tr-TR" sz="1800" dirty="0">
                <a:effectLst/>
                <a:latin typeface="Times New Roman" panose="02020603050405020304" pitchFamily="18" charset="0"/>
                <a:ea typeface="Calibri" panose="020F0502020204030204" pitchFamily="34" charset="0"/>
                <a:cs typeface="Times New Roman" panose="02020603050405020304" pitchFamily="18" charset="0"/>
              </a:rPr>
              <a:t>Tıp Fakültesine başvuran adayların kabulünde aşağıdaki formüle göre değerlendirme puanı hesaplanır.</a:t>
            </a:r>
          </a:p>
          <a:p>
            <a:pPr lvl="1">
              <a:lnSpc>
                <a:spcPct val="107000"/>
              </a:lnSpc>
              <a:spcBef>
                <a:spcPts val="600"/>
              </a:spcBef>
              <a:spcAft>
                <a:spcPts val="600"/>
              </a:spcAft>
            </a:pPr>
            <a:r>
              <a:rPr lang="tr-TR" dirty="0">
                <a:effectLst/>
                <a:latin typeface="Times New Roman" panose="02020603050405020304" pitchFamily="18" charset="0"/>
                <a:ea typeface="Calibri" panose="020F0502020204030204" pitchFamily="34" charset="0"/>
                <a:cs typeface="Times New Roman" panose="02020603050405020304" pitchFamily="18" charset="0"/>
              </a:rPr>
              <a:t>Yatay Geçiş Değerlendirme puanı (DP)= [(X/Y)x85]+(Zx3,75)</a:t>
            </a:r>
          </a:p>
          <a:p>
            <a:pPr marL="0" indent="0">
              <a:lnSpc>
                <a:spcPct val="107000"/>
              </a:lnSpc>
              <a:spcBef>
                <a:spcPts val="600"/>
              </a:spcBef>
              <a:spcAft>
                <a:spcPts val="600"/>
              </a:spcAft>
              <a:buNone/>
            </a:pPr>
            <a:r>
              <a:rPr lang="tr-TR" sz="1800" dirty="0">
                <a:effectLst/>
                <a:latin typeface="Times New Roman" panose="02020603050405020304" pitchFamily="18" charset="0"/>
                <a:ea typeface="Calibri" panose="020F0502020204030204" pitchFamily="34" charset="0"/>
                <a:cs typeface="Times New Roman" panose="02020603050405020304" pitchFamily="18" charset="0"/>
              </a:rPr>
              <a:t>Yatay geçiş başvuruları başlamadan önce senato kararı ile kabul edilen ilan metni ve kontenjanlar, güz ve bahar dönemi ek madde 1 uygulama ilkeleri ile ilgili yönetmelik mutlaka okunmalıdır.</a:t>
            </a:r>
          </a:p>
        </p:txBody>
      </p:sp>
    </p:spTree>
    <p:extLst>
      <p:ext uri="{BB962C8B-B14F-4D97-AF65-F5344CB8AC3E}">
        <p14:creationId xmlns:p14="http://schemas.microsoft.com/office/powerpoint/2010/main" val="14338757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0000"/>
            <a:lum/>
          </a:blip>
          <a:srcRect/>
          <a:stretch>
            <a:fillRect/>
          </a:stretch>
        </a:blipFill>
        <a:effectLst/>
      </p:bgPr>
    </p:bg>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A1645BE-A59A-4E82-8227-9D0DFE2F6CF2}"/>
              </a:ext>
            </a:extLst>
          </p:cNvPr>
          <p:cNvSpPr>
            <a:spLocks noGrp="1"/>
          </p:cNvSpPr>
          <p:nvPr>
            <p:ph idx="1"/>
          </p:nvPr>
        </p:nvSpPr>
        <p:spPr>
          <a:xfrm>
            <a:off x="1620000" y="1746039"/>
            <a:ext cx="9721429" cy="4684258"/>
          </a:xfrm>
        </p:spPr>
        <p:txBody>
          <a:bodyPr>
            <a:noAutofit/>
          </a:bodyPr>
          <a:lstStyle/>
          <a:p>
            <a:pPr marL="0" indent="0">
              <a:buNone/>
            </a:pPr>
            <a:r>
              <a:rPr lang="tr-TR" sz="3200" i="0" dirty="0">
                <a:solidFill>
                  <a:schemeClr val="tx1"/>
                </a:solidFill>
                <a:effectLst/>
                <a:latin typeface="Times New Roman" panose="02020603050405020304" pitchFamily="18" charset="0"/>
                <a:cs typeface="Times New Roman" panose="02020603050405020304" pitchFamily="18" charset="0"/>
              </a:rPr>
              <a:t>Yatay Geçiş İşlemleri Modülünde, yatay geçiş başvuru tiplerine göre tanımlama Öğrenci İşleri Daire Başkanlığınca yapılır.</a:t>
            </a:r>
          </a:p>
          <a:p>
            <a:pPr marL="0" indent="0">
              <a:buNone/>
            </a:pPr>
            <a:r>
              <a:rPr lang="tr-TR" sz="3200" dirty="0">
                <a:solidFill>
                  <a:schemeClr val="tx1"/>
                </a:solidFill>
                <a:latin typeface="Times New Roman" panose="02020603050405020304" pitchFamily="18" charset="0"/>
                <a:cs typeface="Times New Roman" panose="02020603050405020304" pitchFamily="18" charset="0"/>
              </a:rPr>
              <a:t>Yatay Geçiş yoluyla ö</a:t>
            </a:r>
            <a:r>
              <a:rPr lang="tr-TR" sz="3200" i="0" dirty="0">
                <a:solidFill>
                  <a:schemeClr val="tx1"/>
                </a:solidFill>
                <a:effectLst/>
                <a:latin typeface="Times New Roman" panose="02020603050405020304" pitchFamily="18" charset="0"/>
                <a:cs typeface="Times New Roman" panose="02020603050405020304" pitchFamily="18" charset="0"/>
              </a:rPr>
              <a:t>ğrenci kabul edecek programların, kabul kuralları ve başvuruya </a:t>
            </a:r>
            <a:r>
              <a:rPr lang="tr-TR" sz="3200" dirty="0">
                <a:solidFill>
                  <a:schemeClr val="tx1"/>
                </a:solidFill>
                <a:latin typeface="Times New Roman" panose="02020603050405020304" pitchFamily="18" charset="0"/>
                <a:cs typeface="Times New Roman" panose="02020603050405020304" pitchFamily="18" charset="0"/>
              </a:rPr>
              <a:t>ait </a:t>
            </a:r>
            <a:r>
              <a:rPr lang="tr-TR" sz="3200" i="0" dirty="0">
                <a:solidFill>
                  <a:schemeClr val="tx1"/>
                </a:solidFill>
                <a:effectLst/>
                <a:latin typeface="Times New Roman" panose="02020603050405020304" pitchFamily="18" charset="0"/>
                <a:cs typeface="Times New Roman" panose="02020603050405020304" pitchFamily="18" charset="0"/>
              </a:rPr>
              <a:t>tüm tanımlamalar Akademik Birimler tarafından yapılır. </a:t>
            </a:r>
            <a:endParaRPr lang="tr-TR" sz="3200" dirty="0">
              <a:solidFill>
                <a:schemeClr val="tx1"/>
              </a:solidFill>
              <a:latin typeface="Times New Roman" panose="02020603050405020304" pitchFamily="18" charset="0"/>
              <a:cs typeface="Times New Roman" panose="02020603050405020304" pitchFamily="18" charset="0"/>
            </a:endParaRPr>
          </a:p>
        </p:txBody>
      </p:sp>
      <p:sp>
        <p:nvSpPr>
          <p:cNvPr id="4" name="Başlık 1">
            <a:extLst>
              <a:ext uri="{FF2B5EF4-FFF2-40B4-BE49-F238E27FC236}">
                <a16:creationId xmlns:a16="http://schemas.microsoft.com/office/drawing/2014/main" id="{68560A86-7631-4ABF-AC30-9171D6CEB1A5}"/>
              </a:ext>
            </a:extLst>
          </p:cNvPr>
          <p:cNvSpPr>
            <a:spLocks noGrp="1"/>
          </p:cNvSpPr>
          <p:nvPr>
            <p:ph type="title"/>
          </p:nvPr>
        </p:nvSpPr>
        <p:spPr>
          <a:xfrm>
            <a:off x="1620000" y="648000"/>
            <a:ext cx="9200400" cy="722552"/>
          </a:xfrm>
        </p:spPr>
        <p:txBody>
          <a:bodyPr>
            <a:noAutofit/>
          </a:bodyPr>
          <a:lstStyle/>
          <a:p>
            <a:r>
              <a:rPr lang="tr-TR" sz="3200" b="1" dirty="0">
                <a:latin typeface="Times New Roman" panose="02020603050405020304" pitchFamily="18" charset="0"/>
                <a:cs typeface="Times New Roman" panose="02020603050405020304" pitchFamily="18" charset="0"/>
              </a:rPr>
              <a:t>Yatay Geçiş İşlemleri Modülünde Bilgi Tanımlama</a:t>
            </a:r>
          </a:p>
        </p:txBody>
      </p:sp>
    </p:spTree>
    <p:extLst>
      <p:ext uri="{BB962C8B-B14F-4D97-AF65-F5344CB8AC3E}">
        <p14:creationId xmlns:p14="http://schemas.microsoft.com/office/powerpoint/2010/main" val="7633628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620000" y="1540189"/>
            <a:ext cx="10491536" cy="3777622"/>
          </a:xfrm>
        </p:spPr>
        <p:txBody>
          <a:bodyPr>
            <a:normAutofit/>
          </a:bodyPr>
          <a:lstStyle/>
          <a:p>
            <a:pPr marL="0" indent="0">
              <a:buNone/>
            </a:pPr>
            <a:r>
              <a:rPr lang="tr-TR" sz="3600" dirty="0">
                <a:latin typeface="Times New Roman" panose="02020603050405020304" pitchFamily="18" charset="0"/>
                <a:cs typeface="Times New Roman" panose="02020603050405020304" pitchFamily="18" charset="0"/>
              </a:rPr>
              <a:t>Öğrencilerle ilgili yapılan yazışmalarda KVKK kapsamında T.C. kimlik numaraları maskelenmeli, farklı üniversitelerle yapılacak yazışmalar her bir üniversite için ayrı ayrı yapılmalıdır. </a:t>
            </a:r>
          </a:p>
        </p:txBody>
      </p:sp>
      <p:sp>
        <p:nvSpPr>
          <p:cNvPr id="4" name="Başlık 1">
            <a:extLst>
              <a:ext uri="{FF2B5EF4-FFF2-40B4-BE49-F238E27FC236}">
                <a16:creationId xmlns:a16="http://schemas.microsoft.com/office/drawing/2014/main" id="{822A3391-3E12-47B2-B624-9711A4615EF9}"/>
              </a:ext>
            </a:extLst>
          </p:cNvPr>
          <p:cNvSpPr>
            <a:spLocks noGrp="1"/>
          </p:cNvSpPr>
          <p:nvPr>
            <p:ph type="title"/>
          </p:nvPr>
        </p:nvSpPr>
        <p:spPr>
          <a:xfrm>
            <a:off x="1620000" y="648000"/>
            <a:ext cx="8911687" cy="722552"/>
          </a:xfrm>
        </p:spPr>
        <p:txBody>
          <a:bodyPr>
            <a:normAutofit/>
          </a:bodyPr>
          <a:lstStyle/>
          <a:p>
            <a:r>
              <a:rPr lang="tr-TR" sz="3200" b="1" dirty="0">
                <a:latin typeface="Times New Roman" panose="02020603050405020304" pitchFamily="18" charset="0"/>
                <a:cs typeface="Times New Roman" panose="02020603050405020304" pitchFamily="18" charset="0"/>
              </a:rPr>
              <a:t>KVKK Uygulanması</a:t>
            </a:r>
          </a:p>
        </p:txBody>
      </p:sp>
    </p:spTree>
    <p:extLst>
      <p:ext uri="{BB962C8B-B14F-4D97-AF65-F5344CB8AC3E}">
        <p14:creationId xmlns:p14="http://schemas.microsoft.com/office/powerpoint/2010/main" val="12281215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0000"/>
            <a:lum/>
          </a:blip>
          <a:srcRect/>
          <a:stretch>
            <a:fillRect/>
          </a:stretch>
        </a:blip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1446427-0ABD-4143-AC53-2FF8A1537287}"/>
              </a:ext>
            </a:extLst>
          </p:cNvPr>
          <p:cNvSpPr>
            <a:spLocks noGrp="1"/>
          </p:cNvSpPr>
          <p:nvPr>
            <p:ph type="title"/>
          </p:nvPr>
        </p:nvSpPr>
        <p:spPr>
          <a:xfrm>
            <a:off x="1613126" y="513410"/>
            <a:ext cx="9656006" cy="1518589"/>
          </a:xfrm>
        </p:spPr>
        <p:txBody>
          <a:bodyPr>
            <a:noAutofit/>
          </a:bodyPr>
          <a:lstStyle/>
          <a:p>
            <a:r>
              <a:rPr lang="tr-TR" sz="2000" dirty="0">
                <a:solidFill>
                  <a:schemeClr val="tx1"/>
                </a:solidFill>
                <a:latin typeface="Times New Roman" panose="02020603050405020304" pitchFamily="18" charset="0"/>
                <a:cs typeface="Times New Roman" panose="02020603050405020304" pitchFamily="18" charset="0"/>
              </a:rPr>
              <a:t>2023-2024 Eğitim-Öğretim Yılı Bahar Yarıyılında Öğrenci Bilgi Sistemi üzerinden Muğla Meslek Yüksekokulu ile Mezun Aday İşlemleri menüsü ile öğrencilerin mezuniyetleri test edilerek başarılı bir şekilde tamamlandı. Sürecin işleyişine ilişkin kılavuz üst yazı ile Akademik Birimlerimize gönderilecektir.</a:t>
            </a:r>
          </a:p>
        </p:txBody>
      </p:sp>
      <p:pic>
        <p:nvPicPr>
          <p:cNvPr id="5" name="İçerik Yer Tutucusu 4">
            <a:extLst>
              <a:ext uri="{FF2B5EF4-FFF2-40B4-BE49-F238E27FC236}">
                <a16:creationId xmlns:a16="http://schemas.microsoft.com/office/drawing/2014/main" id="{FF9DA9D3-A332-41FB-8979-8B46D3D2C380}"/>
              </a:ext>
            </a:extLst>
          </p:cNvPr>
          <p:cNvPicPr>
            <a:picLocks noGrp="1" noChangeAspect="1"/>
          </p:cNvPicPr>
          <p:nvPr>
            <p:ph idx="1"/>
          </p:nvPr>
        </p:nvPicPr>
        <p:blipFill>
          <a:blip r:embed="rId3"/>
          <a:srcRect/>
          <a:stretch/>
        </p:blipFill>
        <p:spPr>
          <a:xfrm>
            <a:off x="1145645" y="2031999"/>
            <a:ext cx="10123487" cy="4470401"/>
          </a:xfrm>
        </p:spPr>
      </p:pic>
    </p:spTree>
    <p:extLst>
      <p:ext uri="{BB962C8B-B14F-4D97-AF65-F5344CB8AC3E}">
        <p14:creationId xmlns:p14="http://schemas.microsoft.com/office/powerpoint/2010/main" val="83957600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620000" y="1370552"/>
            <a:ext cx="10658168" cy="4789714"/>
          </a:xfrm>
        </p:spPr>
        <p:txBody>
          <a:bodyPr>
            <a:noAutofit/>
          </a:bodyPr>
          <a:lstStyle/>
          <a:p>
            <a:r>
              <a:rPr lang="tr-TR" sz="3200" dirty="0">
                <a:solidFill>
                  <a:schemeClr val="tx1"/>
                </a:solidFill>
                <a:latin typeface="Times New Roman" panose="02020603050405020304" pitchFamily="18" charset="0"/>
                <a:cs typeface="Times New Roman" panose="02020603050405020304" pitchFamily="18" charset="0"/>
              </a:rPr>
              <a:t>Öğrenci disiplin işleri, 2547 sayılı Yükseköğretim Kanunun 54. Maddesi kapsamında yürütülür.</a:t>
            </a:r>
          </a:p>
          <a:p>
            <a:r>
              <a:rPr lang="tr-TR" sz="3200" dirty="0">
                <a:solidFill>
                  <a:schemeClr val="tx1"/>
                </a:solidFill>
                <a:latin typeface="Times New Roman" panose="02020603050405020304" pitchFamily="18" charset="0"/>
                <a:cs typeface="Times New Roman" panose="02020603050405020304" pitchFamily="18" charset="0"/>
              </a:rPr>
              <a:t>Adı geçen Kanunun Öğrencilerin Disiplin İşleri başlıklı 54. maddesi için </a:t>
            </a:r>
            <a:r>
              <a:rPr lang="tr-TR" sz="3200" dirty="0">
                <a:solidFill>
                  <a:schemeClr val="tx1"/>
                </a:solidFill>
                <a:latin typeface="Times New Roman" panose="02020603050405020304" pitchFamily="18" charset="0"/>
                <a:cs typeface="Times New Roman" panose="02020603050405020304" pitchFamily="18" charset="0"/>
                <a:hlinkClick r:id="rId2"/>
              </a:rPr>
              <a:t>https://oidb.mu.edu.tr/tr/yonetmelikler-2912</a:t>
            </a:r>
            <a:r>
              <a:rPr lang="tr-TR" sz="3200" dirty="0">
                <a:solidFill>
                  <a:schemeClr val="tx1"/>
                </a:solidFill>
                <a:latin typeface="Times New Roman" panose="02020603050405020304" pitchFamily="18" charset="0"/>
                <a:cs typeface="Times New Roman" panose="02020603050405020304" pitchFamily="18" charset="0"/>
              </a:rPr>
              <a:t> adresinde yer alan linkten, disiplin işlemlerine ilişkin örnek belgelere </a:t>
            </a:r>
            <a:r>
              <a:rPr lang="tr-TR" sz="3200" dirty="0">
                <a:solidFill>
                  <a:schemeClr val="tx1"/>
                </a:solidFill>
                <a:latin typeface="Times New Roman" panose="02020603050405020304" pitchFamily="18" charset="0"/>
                <a:cs typeface="Times New Roman" panose="02020603050405020304" pitchFamily="18" charset="0"/>
                <a:hlinkClick r:id="rId3"/>
              </a:rPr>
              <a:t>https://oidb.mu.edu.tr/tr/dokuman</a:t>
            </a:r>
            <a:r>
              <a:rPr lang="tr-TR" sz="3200" dirty="0">
                <a:solidFill>
                  <a:schemeClr val="tx1"/>
                </a:solidFill>
                <a:latin typeface="Times New Roman" panose="02020603050405020304" pitchFamily="18" charset="0"/>
                <a:cs typeface="Times New Roman" panose="02020603050405020304" pitchFamily="18" charset="0"/>
              </a:rPr>
              <a:t> adresinden ulaşılabilir.</a:t>
            </a:r>
          </a:p>
        </p:txBody>
      </p:sp>
      <p:sp>
        <p:nvSpPr>
          <p:cNvPr id="4" name="Başlık 1">
            <a:extLst>
              <a:ext uri="{FF2B5EF4-FFF2-40B4-BE49-F238E27FC236}">
                <a16:creationId xmlns:a16="http://schemas.microsoft.com/office/drawing/2014/main" id="{A4749803-7C07-46D4-A729-7CBF271F147A}"/>
              </a:ext>
            </a:extLst>
          </p:cNvPr>
          <p:cNvSpPr>
            <a:spLocks noGrp="1"/>
          </p:cNvSpPr>
          <p:nvPr>
            <p:ph type="title"/>
          </p:nvPr>
        </p:nvSpPr>
        <p:spPr>
          <a:xfrm>
            <a:off x="1620000" y="648000"/>
            <a:ext cx="8911687" cy="722552"/>
          </a:xfrm>
        </p:spPr>
        <p:txBody>
          <a:bodyPr>
            <a:normAutofit/>
          </a:bodyPr>
          <a:lstStyle/>
          <a:p>
            <a:r>
              <a:rPr lang="tr-TR" sz="3200" b="1" dirty="0">
                <a:latin typeface="Times New Roman" panose="02020603050405020304" pitchFamily="18" charset="0"/>
                <a:cs typeface="Times New Roman" panose="02020603050405020304" pitchFamily="18" charset="0"/>
              </a:rPr>
              <a:t>Öğrenci Disiplin İşleri</a:t>
            </a:r>
          </a:p>
        </p:txBody>
      </p:sp>
    </p:spTree>
    <p:extLst>
      <p:ext uri="{BB962C8B-B14F-4D97-AF65-F5344CB8AC3E}">
        <p14:creationId xmlns:p14="http://schemas.microsoft.com/office/powerpoint/2010/main" val="93068627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0000"/>
            <a:lum/>
          </a:blip>
          <a:srcRect/>
          <a:stretch>
            <a:fillRect/>
          </a:stretch>
        </a:blipFill>
        <a:effectLst/>
      </p:bgPr>
    </p:bg>
    <p:spTree>
      <p:nvGrpSpPr>
        <p:cNvPr id="1" name=""/>
        <p:cNvGrpSpPr/>
        <p:nvPr/>
      </p:nvGrpSpPr>
      <p:grpSpPr>
        <a:xfrm>
          <a:off x="0" y="0"/>
          <a:ext cx="0" cy="0"/>
          <a:chOff x="0" y="0"/>
          <a:chExt cx="0" cy="0"/>
        </a:xfrm>
      </p:grpSpPr>
      <p:sp>
        <p:nvSpPr>
          <p:cNvPr id="4" name="Unvan 3">
            <a:extLst>
              <a:ext uri="{FF2B5EF4-FFF2-40B4-BE49-F238E27FC236}">
                <a16:creationId xmlns:a16="http://schemas.microsoft.com/office/drawing/2014/main" id="{EEC95193-F814-4574-BF54-1B0BB09727B8}"/>
              </a:ext>
            </a:extLst>
          </p:cNvPr>
          <p:cNvSpPr>
            <a:spLocks noGrp="1"/>
          </p:cNvSpPr>
          <p:nvPr>
            <p:ph type="title"/>
          </p:nvPr>
        </p:nvSpPr>
        <p:spPr/>
        <p:txBody>
          <a:bodyPr>
            <a:normAutofit fontScale="90000"/>
          </a:bodyPr>
          <a:lstStyle/>
          <a:p>
            <a:r>
              <a:rPr lang="tr-TR" sz="6000">
                <a:latin typeface="Tahoma" panose="020B0604030504040204" pitchFamily="34" charset="0"/>
                <a:ea typeface="Tahoma" panose="020B0604030504040204" pitchFamily="34" charset="0"/>
                <a:cs typeface="Tahoma" panose="020B0604030504040204" pitchFamily="34" charset="0"/>
              </a:rPr>
              <a:t>Dinlediğiniz </a:t>
            </a:r>
            <a:r>
              <a:rPr lang="tr-TR" sz="6000" dirty="0">
                <a:latin typeface="Tahoma" panose="020B0604030504040204" pitchFamily="34" charset="0"/>
                <a:ea typeface="Tahoma" panose="020B0604030504040204" pitchFamily="34" charset="0"/>
                <a:cs typeface="Tahoma" panose="020B0604030504040204" pitchFamily="34" charset="0"/>
              </a:rPr>
              <a:t>için teşekkürler…</a:t>
            </a:r>
          </a:p>
        </p:txBody>
      </p:sp>
      <p:sp>
        <p:nvSpPr>
          <p:cNvPr id="5" name="Metin Yer Tutucusu 4">
            <a:extLst>
              <a:ext uri="{FF2B5EF4-FFF2-40B4-BE49-F238E27FC236}">
                <a16:creationId xmlns:a16="http://schemas.microsoft.com/office/drawing/2014/main" id="{07F6D6A2-A51D-453B-8498-FB646643F5F3}"/>
              </a:ext>
            </a:extLst>
          </p:cNvPr>
          <p:cNvSpPr>
            <a:spLocks noGrp="1"/>
          </p:cNvSpPr>
          <p:nvPr>
            <p:ph type="body" idx="1"/>
          </p:nvPr>
        </p:nvSpPr>
        <p:spPr/>
        <p:txBody>
          <a:bodyPr/>
          <a:lstStyle/>
          <a:p>
            <a:endParaRPr lang="tr-TR"/>
          </a:p>
        </p:txBody>
      </p:sp>
    </p:spTree>
    <p:extLst>
      <p:ext uri="{BB962C8B-B14F-4D97-AF65-F5344CB8AC3E}">
        <p14:creationId xmlns:p14="http://schemas.microsoft.com/office/powerpoint/2010/main" val="4049926058"/>
      </p:ext>
    </p:extLst>
  </p:cSld>
  <p:clrMapOvr>
    <a:masterClrMapping/>
  </p:clrMapOvr>
</p:sld>
</file>

<file path=ppt/theme/theme1.xml><?xml version="1.0" encoding="utf-8"?>
<a:theme xmlns:a="http://schemas.openxmlformats.org/drawingml/2006/main" name="Duman">
  <a:themeElements>
    <a:clrScheme name="Duman">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Duman">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uman">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2099</TotalTime>
  <Words>3162</Words>
  <Application>Microsoft Office PowerPoint</Application>
  <PresentationFormat>Geniş ekran</PresentationFormat>
  <Paragraphs>212</Paragraphs>
  <Slides>42</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42</vt:i4>
      </vt:variant>
    </vt:vector>
  </HeadingPairs>
  <TitlesOfParts>
    <vt:vector size="48" baseType="lpstr">
      <vt:lpstr>Arial</vt:lpstr>
      <vt:lpstr>Century Gothic</vt:lpstr>
      <vt:lpstr>Tahoma</vt:lpstr>
      <vt:lpstr>Times New Roman</vt:lpstr>
      <vt:lpstr>Wingdings 3</vt:lpstr>
      <vt:lpstr>Duman</vt:lpstr>
      <vt:lpstr>ÖĞRENCİ İŞLERİ MEVZUATI VE UYGULAMALARI EĞİTİMİ</vt:lpstr>
      <vt:lpstr>PowerPoint Sunusu</vt:lpstr>
      <vt:lpstr>Öğrenci İşleri Daire Başkanlığı Şube Müdürlük Görevleri ve İş Süreçlerine https://oidb.mu.edu.tr/tr İç Kontrol menüsünden ulaşabilirsiniz.</vt:lpstr>
      <vt:lpstr>Kayıt işlemleri</vt:lpstr>
      <vt:lpstr>Geçici kayıt</vt:lpstr>
      <vt:lpstr>Mazeret Kayıtları</vt:lpstr>
      <vt:lpstr>Haftalık Ders Programları</vt:lpstr>
      <vt:lpstr>Kayıt yenileme ve ders kayıtları</vt:lpstr>
      <vt:lpstr>Özel öğrenci ve değişim öğrencisi</vt:lpstr>
      <vt:lpstr>Yabancı Dil Hazırlık Eğitimi</vt:lpstr>
      <vt:lpstr>Kayıt yenileme ve ders kayıtlarında Ders yükü</vt:lpstr>
      <vt:lpstr>Önceki öğrenimin tanınması</vt:lpstr>
      <vt:lpstr>Önceki Öğrenim Bilgilerinin OBS’ye İşlenmesi</vt:lpstr>
      <vt:lpstr>Derslere Devam zorunluluğu</vt:lpstr>
      <vt:lpstr>Sınavlar ve değerlendirme</vt:lpstr>
      <vt:lpstr>Notlar</vt:lpstr>
      <vt:lpstr>Notlarda maddi hata</vt:lpstr>
      <vt:lpstr>Lisans öğretiminde akademik yetersizlik engeli ve süresi</vt:lpstr>
      <vt:lpstr>Ders tekrarı</vt:lpstr>
      <vt:lpstr>Öğrenime Ara verme İzni (Kayıt Dondurma) </vt:lpstr>
      <vt:lpstr>Öğrenime Ara Verme İzin Gerekçeleri </vt:lpstr>
      <vt:lpstr>Öğrenime Ara Verme İzni Başvuru Şekli ve Süresi</vt:lpstr>
      <vt:lpstr>Kayıt silme</vt:lpstr>
      <vt:lpstr>Özel Öğrenci, Değişim Programı ve Yaz Okulu Öğrencisi Kayıt Silme</vt:lpstr>
      <vt:lpstr>Normal Öğrenim Süreleri ve Azami Öğrenim Süreleri</vt:lpstr>
      <vt:lpstr>Azami Öğrenim Sonunda yapılacak ek sınavlar ve öğrenim hakları</vt:lpstr>
      <vt:lpstr>Diploma, diploma defteri düzenlenmesi, imzalanması ve teslim işlemleri ile ilgili hususlar</vt:lpstr>
      <vt:lpstr>Eğitim-Öğretim Programı Oluşturma ve Değişiklik Teklifleri</vt:lpstr>
      <vt:lpstr>Eğitim-Öğretim Programı Değişikliklerinde İntibak Programı</vt:lpstr>
      <vt:lpstr>İntibak işlemleri nasıl yapılır?</vt:lpstr>
      <vt:lpstr>Eğitim-Öğretim Programının(Müfredat) OBS’ye İşlenmesi</vt:lpstr>
      <vt:lpstr>Rektörlüğe Bağlı Bölüm Başkanlıkları Tarafından Yürütülen Derslerin Açılması</vt:lpstr>
      <vt:lpstr>Staj «Açma Nedeni» Dönemsel değil Staj seçilmeli, sınav değerlendirme tipi Manuel Başarılı-Başarısız Değerlendir olarak seçilmelidir.</vt:lpstr>
      <vt:lpstr>Yaz Okulu Öğretim Süresi</vt:lpstr>
      <vt:lpstr>Yaz okulu ile ilgili esaslar</vt:lpstr>
      <vt:lpstr>Yaz Okulunda Derslere kayıt</vt:lpstr>
      <vt:lpstr>Yatay geçiş değerlendirme puanı (DP) hesaplanması</vt:lpstr>
      <vt:lpstr>Yatay Geçiş İşlemleri Modülünde Bilgi Tanımlama</vt:lpstr>
      <vt:lpstr>KVKK Uygulanması</vt:lpstr>
      <vt:lpstr>2023-2024 Eğitim-Öğretim Yılı Bahar Yarıyılında Öğrenci Bilgi Sistemi üzerinden Muğla Meslek Yüksekokulu ile Mezun Aday İşlemleri menüsü ile öğrencilerin mezuniyetleri test edilerek başarılı bir şekilde tamamlandı. Sürecin işleyişine ilişkin kılavuz üst yazı ile Akademik Birimlerimize gönderilecektir.</vt:lpstr>
      <vt:lpstr>Öğrenci Disiplin İşleri</vt:lpstr>
      <vt:lpstr>Dinlediğiniz için teşekkürler…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Öğrenci İşleri Daire Başkanlığı</dc:title>
  <dc:creator>msku</dc:creator>
  <cp:lastModifiedBy>MSKU</cp:lastModifiedBy>
  <cp:revision>351</cp:revision>
  <dcterms:created xsi:type="dcterms:W3CDTF">2022-02-16T10:37:21Z</dcterms:created>
  <dcterms:modified xsi:type="dcterms:W3CDTF">2024-03-25T12:27:22Z</dcterms:modified>
</cp:coreProperties>
</file>